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sldIdLst>
    <p:sldId id="256" r:id="rId2"/>
    <p:sldId id="292" r:id="rId3"/>
    <p:sldId id="257" r:id="rId4"/>
    <p:sldId id="267" r:id="rId5"/>
    <p:sldId id="285" r:id="rId6"/>
    <p:sldId id="286" r:id="rId7"/>
    <p:sldId id="287" r:id="rId8"/>
    <p:sldId id="288" r:id="rId9"/>
    <p:sldId id="289" r:id="rId10"/>
    <p:sldId id="293" r:id="rId11"/>
    <p:sldId id="294" r:id="rId12"/>
    <p:sldId id="295" r:id="rId13"/>
    <p:sldId id="296" r:id="rId14"/>
    <p:sldId id="297" r:id="rId15"/>
    <p:sldId id="298" r:id="rId16"/>
    <p:sldId id="300" r:id="rId17"/>
    <p:sldId id="291" r:id="rId18"/>
    <p:sldId id="301" r:id="rId19"/>
    <p:sldId id="303" r:id="rId20"/>
    <p:sldId id="302" r:id="rId21"/>
    <p:sldId id="263" r:id="rId22"/>
    <p:sldId id="264" r:id="rId23"/>
    <p:sldId id="304" r:id="rId24"/>
    <p:sldId id="265" r:id="rId25"/>
    <p:sldId id="305" r:id="rId26"/>
    <p:sldId id="306" r:id="rId27"/>
    <p:sldId id="308" r:id="rId28"/>
    <p:sldId id="309" r:id="rId29"/>
    <p:sldId id="310" r:id="rId30"/>
    <p:sldId id="311" r:id="rId31"/>
    <p:sldId id="312" r:id="rId32"/>
    <p:sldId id="313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Styl jasny 3 — Ak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Styl jasny 1 — Ak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Styl jasny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Styl jasny 2 — Ak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29" autoAdjust="0"/>
    <p:restoredTop sz="94660"/>
  </p:normalViewPr>
  <p:slideViewPr>
    <p:cSldViewPr snapToGrid="0">
      <p:cViewPr>
        <p:scale>
          <a:sx n="100" d="100"/>
          <a:sy n="100" d="100"/>
        </p:scale>
        <p:origin x="306" y="11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7188A-390A-4BD4-AB88-61698297EC4B}" type="datetimeFigureOut">
              <a:rPr lang="pl-PL" smtClean="0"/>
              <a:pPr/>
              <a:t>2020-05-05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C5CF0D4F-C14D-4C08-8350-C33C619F0E0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152604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7188A-390A-4BD4-AB88-61698297EC4B}" type="datetimeFigureOut">
              <a:rPr lang="pl-PL" smtClean="0"/>
              <a:pPr/>
              <a:t>2020-05-05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C5CF0D4F-C14D-4C08-8350-C33C619F0E0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039694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7188A-390A-4BD4-AB88-61698297EC4B}" type="datetimeFigureOut">
              <a:rPr lang="pl-PL" smtClean="0"/>
              <a:pPr/>
              <a:t>2020-05-05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C5CF0D4F-C14D-4C08-8350-C33C619F0E0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8209996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7188A-390A-4BD4-AB88-61698297EC4B}" type="datetimeFigureOut">
              <a:rPr lang="pl-PL" smtClean="0"/>
              <a:pPr/>
              <a:t>2020-05-05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C5CF0D4F-C14D-4C08-8350-C33C619F0E08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6239730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7188A-390A-4BD4-AB88-61698297EC4B}" type="datetimeFigureOut">
              <a:rPr lang="pl-PL" smtClean="0"/>
              <a:pPr/>
              <a:t>2020-05-05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C5CF0D4F-C14D-4C08-8350-C33C619F0E0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3154614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7188A-390A-4BD4-AB88-61698297EC4B}" type="datetimeFigureOut">
              <a:rPr lang="pl-PL" smtClean="0"/>
              <a:pPr/>
              <a:t>2020-05-05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F0D4F-C14D-4C08-8350-C33C619F0E0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8050294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7188A-390A-4BD4-AB88-61698297EC4B}" type="datetimeFigureOut">
              <a:rPr lang="pl-PL" smtClean="0"/>
              <a:pPr/>
              <a:t>2020-05-05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F0D4F-C14D-4C08-8350-C33C619F0E0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1420626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7188A-390A-4BD4-AB88-61698297EC4B}" type="datetimeFigureOut">
              <a:rPr lang="pl-PL" smtClean="0"/>
              <a:pPr/>
              <a:t>2020-05-05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F0D4F-C14D-4C08-8350-C33C619F0E0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7077840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81F7188A-390A-4BD4-AB88-61698297EC4B}" type="datetimeFigureOut">
              <a:rPr lang="pl-PL" smtClean="0"/>
              <a:pPr/>
              <a:t>2020-05-05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C5CF0D4F-C14D-4C08-8350-C33C619F0E0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133013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7188A-390A-4BD4-AB88-61698297EC4B}" type="datetimeFigureOut">
              <a:rPr lang="pl-PL" smtClean="0"/>
              <a:pPr/>
              <a:t>2020-05-05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F0D4F-C14D-4C08-8350-C33C619F0E0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016830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7188A-390A-4BD4-AB88-61698297EC4B}" type="datetimeFigureOut">
              <a:rPr lang="pl-PL" smtClean="0"/>
              <a:pPr/>
              <a:t>2020-05-05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C5CF0D4F-C14D-4C08-8350-C33C619F0E0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66464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7188A-390A-4BD4-AB88-61698297EC4B}" type="datetimeFigureOut">
              <a:rPr lang="pl-PL" smtClean="0"/>
              <a:pPr/>
              <a:t>2020-05-05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F0D4F-C14D-4C08-8350-C33C619F0E0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982992426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7188A-390A-4BD4-AB88-61698297EC4B}" type="datetimeFigureOut">
              <a:rPr lang="pl-PL" smtClean="0"/>
              <a:pPr/>
              <a:t>2020-05-05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F0D4F-C14D-4C08-8350-C33C619F0E0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268810831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7188A-390A-4BD4-AB88-61698297EC4B}" type="datetimeFigureOut">
              <a:rPr lang="pl-PL" smtClean="0"/>
              <a:pPr/>
              <a:t>2020-05-05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F0D4F-C14D-4C08-8350-C33C619F0E0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081564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7188A-390A-4BD4-AB88-61698297EC4B}" type="datetimeFigureOut">
              <a:rPr lang="pl-PL" smtClean="0"/>
              <a:pPr/>
              <a:t>2020-05-05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F0D4F-C14D-4C08-8350-C33C619F0E0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38733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7188A-390A-4BD4-AB88-61698297EC4B}" type="datetimeFigureOut">
              <a:rPr lang="pl-PL" smtClean="0"/>
              <a:pPr/>
              <a:t>2020-05-05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F0D4F-C14D-4C08-8350-C33C619F0E0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924780132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7188A-390A-4BD4-AB88-61698297EC4B}" type="datetimeFigureOut">
              <a:rPr lang="pl-PL" smtClean="0"/>
              <a:pPr/>
              <a:t>2020-05-05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F0D4F-C14D-4C08-8350-C33C619F0E0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568955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 cstate="print">
            <a:alphaModFix am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7188A-390A-4BD4-AB88-61698297EC4B}" type="datetimeFigureOut">
              <a:rPr lang="pl-PL" smtClean="0"/>
              <a:pPr/>
              <a:t>2020-05-05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CF0D4F-C14D-4C08-8350-C33C619F0E0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5543854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  <p:sldLayoutId id="2147483853" r:id="rId13"/>
    <p:sldLayoutId id="2147483854" r:id="rId14"/>
    <p:sldLayoutId id="2147483855" r:id="rId15"/>
    <p:sldLayoutId id="2147483856" r:id="rId16"/>
    <p:sldLayoutId id="214748385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.png"/><Relationship Id="rId7" Type="http://schemas.openxmlformats.org/officeDocument/2006/relationships/hyperlink" Target="https://www.google.pl/imgres?imgurl=http://www.aszkolenia.pl/wp-content/uploads/2018/05/Fotolia_59649533_Subscription_Monthly_XXL-1024x617.jpg&amp;imgrefurl=http://zblogowani.pl/wpis/32726342/nauka-jezyka-angielskiego-na-odleglosc&amp;docid=GDpwpWzNbpJrwM&amp;tbnid=uZfpGKFPwwMzwM:&amp;vet=10ahUKEwiEi7vlnpvhAhWPxMQBHT4aDDEQMwhGKAYwBg..i&amp;w=1024&amp;h=617&amp;bih=651&amp;biw=1366&amp;q=nauka%20j%C4%99zyka%20angielskiego&amp;ved=0ahUKEwiEi7vlnpvhAhWPxMQBHT4aDDEQMwhGKAYwBg&amp;iact=mrc&amp;uact=8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3.png"/><Relationship Id="rId9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e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3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3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3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xmlns="" id="{87C031CB-DEB3-405F-9996-5322C24A6A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92031F0E-C3FA-4DAF-BD13-4AC665CFF0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 cstate="print">
            <a:alphaModFix am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BE685C68-BF28-4330-A4FE-33ABD88511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349629"/>
            <a:ext cx="11525954" cy="275942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273350E1-40B5-47D9-8DDD-3C2A17B4B6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1" y="0"/>
            <a:ext cx="11525954" cy="5379499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1B0797A8-F9A5-4D47-A1BE-66B65F558E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63113" y="756005"/>
            <a:ext cx="6522713" cy="1241761"/>
          </a:xfrm>
        </p:spPr>
        <p:txBody>
          <a:bodyPr anchor="b">
            <a:normAutofit/>
          </a:bodyPr>
          <a:lstStyle/>
          <a:p>
            <a:r>
              <a:rPr lang="pl-PL">
                <a:solidFill>
                  <a:schemeClr val="accent1"/>
                </a:solidFill>
              </a:rPr>
              <a:t>Liceum czteroletnie </a:t>
            </a:r>
          </a:p>
          <a:p>
            <a:r>
              <a:rPr lang="pl-PL">
                <a:solidFill>
                  <a:schemeClr val="accent1"/>
                </a:solidFill>
              </a:rPr>
              <a:t>dla absolwentów ośmioletniej szkoły podstawowej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A2DA128-9EEC-4BBE-8A2C-6970061BC2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3113" y="1997765"/>
            <a:ext cx="5872891" cy="2696635"/>
          </a:xfrm>
        </p:spPr>
        <p:txBody>
          <a:bodyPr>
            <a:normAutofit/>
          </a:bodyPr>
          <a:lstStyle/>
          <a:p>
            <a:r>
              <a:rPr lang="pl-PL" sz="3800">
                <a:solidFill>
                  <a:srgbClr val="FFFFFF"/>
                </a:solidFill>
              </a:rPr>
              <a:t>Liceum Ogólnokształcące </a:t>
            </a:r>
            <a:br>
              <a:rPr lang="pl-PL" sz="3800">
                <a:solidFill>
                  <a:srgbClr val="FFFFFF"/>
                </a:solidFill>
              </a:rPr>
            </a:br>
            <a:r>
              <a:rPr lang="pl-PL" sz="3800">
                <a:solidFill>
                  <a:srgbClr val="FFFFFF"/>
                </a:solidFill>
              </a:rPr>
              <a:t>im. Cypriana Kamila Norwida </a:t>
            </a:r>
            <a:br>
              <a:rPr lang="pl-PL" sz="3800">
                <a:solidFill>
                  <a:srgbClr val="FFFFFF"/>
                </a:solidFill>
              </a:rPr>
            </a:br>
            <a:r>
              <a:rPr lang="pl-PL" sz="3800">
                <a:solidFill>
                  <a:srgbClr val="FFFFFF"/>
                </a:solidFill>
              </a:rPr>
              <a:t>w Kietrzu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A1500D0A-0DCA-4E06-8B25-618E6299CC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4686838"/>
            <a:ext cx="1602997" cy="14427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108AC4DC-69B5-4DD1-84BC-850C5A2861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585827" y="3034068"/>
            <a:ext cx="1602997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29372451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321D838-2C7E-4177-9DD3-DAC78324A2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 cstate="print">
            <a:alphaModFix am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146E45C-1450-4186-B501-74F221F897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EDDA48B-BC04-4915-ADA3-A1A9522EB0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8C9D07A-5A22-4E55-B18A-47CF07E508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D71E629-0739-4A59-972B-A9E9A4500E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xmlns="" id="{8F383800-5CEA-471E-91C6-604E9C8F9D6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077B291-934C-486F-A7DD-F7B7568BFA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 cstate="print">
            <a:alphaModFix am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78925"/>
              </a:gs>
              <a:gs pos="50000">
                <a:srgbClr val="D54209"/>
              </a:gs>
              <a:gs pos="100000">
                <a:srgbClr val="8D0000"/>
              </a:gs>
            </a:gsLst>
            <a:lin ang="2520000" scaled="0"/>
          </a:gradFill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FE41C29D-0817-42AE-A275-5552F69260E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45570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21AFE179-2F71-4019-9BED-8E72C0C07E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0" y="4557357"/>
            <a:ext cx="8978671" cy="1660332"/>
          </a:xfrm>
          <a:prstGeom prst="rect">
            <a:avLst/>
          </a:prstGeom>
          <a:solidFill>
            <a:srgbClr val="0D0D0D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B8113D3-47E7-4D1E-B364-D8BF8BFE1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908" y="4710483"/>
            <a:ext cx="8133478" cy="940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3000">
                <a:solidFill>
                  <a:srgbClr val="FFFFFF"/>
                </a:solidFill>
              </a:rPr>
              <a:t>Ramówka </a:t>
            </a:r>
            <a:br>
              <a:rPr lang="en-US" sz="3000">
                <a:solidFill>
                  <a:srgbClr val="FFFFFF"/>
                </a:solidFill>
              </a:rPr>
            </a:br>
            <a:r>
              <a:rPr lang="en-US" sz="3000">
                <a:solidFill>
                  <a:srgbClr val="FFFFFF"/>
                </a:solidFill>
              </a:rPr>
              <a:t>– czyli „przepis” na cztery lata w liceum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333AFE41-7E9F-4E28-8263-5B498AA7C8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122301" y="4557357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C553E99F-4FAF-422B-B3EA-84AF1AA0855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586" y="6210130"/>
            <a:ext cx="8968085" cy="27594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F214FAEF-3E6C-41BB-9945-719809A693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122301" y="6210130"/>
            <a:ext cx="3080285" cy="27594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xmlns="" id="{A9E4E225-A4A6-42A7-8A61-82201F7070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85292069"/>
              </p:ext>
            </p:extLst>
          </p:nvPr>
        </p:nvGraphicFramePr>
        <p:xfrm>
          <a:off x="1404730" y="684716"/>
          <a:ext cx="10148504" cy="26328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55958">
                  <a:extLst>
                    <a:ext uri="{9D8B030D-6E8A-4147-A177-3AD203B41FA5}">
                      <a16:colId xmlns:a16="http://schemas.microsoft.com/office/drawing/2014/main" xmlns="" val="2543846280"/>
                    </a:ext>
                  </a:extLst>
                </a:gridCol>
                <a:gridCol w="1081839">
                  <a:extLst>
                    <a:ext uri="{9D8B030D-6E8A-4147-A177-3AD203B41FA5}">
                      <a16:colId xmlns:a16="http://schemas.microsoft.com/office/drawing/2014/main" xmlns="" val="668107121"/>
                    </a:ext>
                  </a:extLst>
                </a:gridCol>
                <a:gridCol w="938406">
                  <a:extLst>
                    <a:ext uri="{9D8B030D-6E8A-4147-A177-3AD203B41FA5}">
                      <a16:colId xmlns:a16="http://schemas.microsoft.com/office/drawing/2014/main" xmlns="" val="1613879461"/>
                    </a:ext>
                  </a:extLst>
                </a:gridCol>
                <a:gridCol w="954600">
                  <a:extLst>
                    <a:ext uri="{9D8B030D-6E8A-4147-A177-3AD203B41FA5}">
                      <a16:colId xmlns:a16="http://schemas.microsoft.com/office/drawing/2014/main" xmlns="" val="633373816"/>
                    </a:ext>
                  </a:extLst>
                </a:gridCol>
                <a:gridCol w="1065644">
                  <a:extLst>
                    <a:ext uri="{9D8B030D-6E8A-4147-A177-3AD203B41FA5}">
                      <a16:colId xmlns:a16="http://schemas.microsoft.com/office/drawing/2014/main" xmlns="" val="226669701"/>
                    </a:ext>
                  </a:extLst>
                </a:gridCol>
                <a:gridCol w="2152057">
                  <a:extLst>
                    <a:ext uri="{9D8B030D-6E8A-4147-A177-3AD203B41FA5}">
                      <a16:colId xmlns:a16="http://schemas.microsoft.com/office/drawing/2014/main" xmlns="" val="1306602077"/>
                    </a:ext>
                  </a:extLst>
                </a:gridCol>
              </a:tblGrid>
              <a:tr h="640492">
                <a:tc>
                  <a:txBody>
                    <a:bodyPr/>
                    <a:lstStyle/>
                    <a:p>
                      <a:pPr marL="50800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pl-PL" sz="2300">
                          <a:effectLst/>
                        </a:rPr>
                        <a:t>Język polski</a:t>
                      </a:r>
                      <a:endParaRPr lang="pl-PL" sz="2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pl-PL" sz="2300">
                          <a:effectLst/>
                        </a:rPr>
                        <a:t>4</a:t>
                      </a:r>
                      <a:endParaRPr lang="pl-PL" sz="2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pl-PL" sz="2300">
                          <a:effectLst/>
                        </a:rPr>
                        <a:t>4</a:t>
                      </a:r>
                      <a:endParaRPr lang="pl-PL" sz="2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pl-PL" sz="2300">
                          <a:effectLst/>
                        </a:rPr>
                        <a:t>4</a:t>
                      </a:r>
                      <a:endParaRPr lang="pl-PL" sz="2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pl-PL" sz="2300" dirty="0">
                          <a:effectLst/>
                        </a:rPr>
                        <a:t>4</a:t>
                      </a:r>
                      <a:endParaRPr lang="pl-PL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pl-PL" sz="2300" dirty="0">
                          <a:effectLst/>
                        </a:rPr>
                        <a:t>          16</a:t>
                      </a:r>
                      <a:endParaRPr lang="pl-PL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869239707"/>
                  </a:ext>
                </a:extLst>
              </a:tr>
              <a:tr h="686637">
                <a:tc>
                  <a:txBody>
                    <a:bodyPr/>
                    <a:lstStyle/>
                    <a:p>
                      <a:pPr marL="50800">
                        <a:spcAft>
                          <a:spcPts val="0"/>
                        </a:spcAft>
                      </a:pPr>
                      <a:r>
                        <a:rPr lang="pl-PL" sz="2300" dirty="0">
                          <a:effectLst/>
                        </a:rPr>
                        <a:t>Język obcy nowożytny</a:t>
                      </a:r>
                      <a:endParaRPr lang="pl-PL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R="471805" algn="r">
                        <a:spcAft>
                          <a:spcPts val="0"/>
                        </a:spcAft>
                      </a:pPr>
                      <a:r>
                        <a:rPr lang="pl-PL" sz="2300" dirty="0">
                          <a:effectLst/>
                        </a:rPr>
                        <a:t>3</a:t>
                      </a:r>
                      <a:endParaRPr lang="pl-PL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R="484505" algn="r">
                        <a:spcAft>
                          <a:spcPts val="0"/>
                        </a:spcAft>
                      </a:pPr>
                      <a:r>
                        <a:rPr lang="pl-PL" sz="2300">
                          <a:effectLst/>
                        </a:rPr>
                        <a:t>3</a:t>
                      </a:r>
                      <a:endParaRPr lang="pl-PL" sz="2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spcAft>
                          <a:spcPts val="0"/>
                        </a:spcAft>
                      </a:pPr>
                      <a:r>
                        <a:rPr lang="pl-PL" sz="2300" dirty="0">
                          <a:effectLst/>
                        </a:rPr>
                        <a:t>    3</a:t>
                      </a:r>
                      <a:endParaRPr lang="pl-PL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R="535940" algn="r">
                        <a:spcAft>
                          <a:spcPts val="0"/>
                        </a:spcAft>
                      </a:pPr>
                      <a:r>
                        <a:rPr lang="pl-PL" sz="2300" dirty="0">
                          <a:effectLst/>
                        </a:rPr>
                        <a:t>3</a:t>
                      </a:r>
                      <a:endParaRPr lang="pl-PL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R="559435" algn="r">
                        <a:spcAft>
                          <a:spcPts val="0"/>
                        </a:spcAft>
                      </a:pPr>
                      <a:r>
                        <a:rPr lang="pl-PL" sz="2300">
                          <a:effectLst/>
                        </a:rPr>
                        <a:t>12</a:t>
                      </a:r>
                      <a:endParaRPr lang="pl-PL" sz="2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632556650"/>
                  </a:ext>
                </a:extLst>
              </a:tr>
              <a:tr h="6190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>
                          <a:effectLst/>
                        </a:rPr>
                        <a:t> </a:t>
                      </a:r>
                      <a:endParaRPr lang="pl-PL" sz="2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R="40005"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pl-PL" sz="1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R="40005"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 </a:t>
                      </a:r>
                      <a:endParaRPr lang="pl-PL" sz="2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 </a:t>
                      </a:r>
                      <a:endParaRPr lang="pl-PL" sz="2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R="53340"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 </a:t>
                      </a:r>
                      <a:endParaRPr lang="pl-PL" sz="2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R="51435" algn="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pl-PL" sz="2700" baseline="30000">
                          <a:effectLst/>
                        </a:rPr>
                        <a:t> </a:t>
                      </a:r>
                      <a:endParaRPr lang="pl-PL" sz="2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926350848"/>
                  </a:ext>
                </a:extLst>
              </a:tr>
              <a:tr h="686637">
                <a:tc>
                  <a:txBody>
                    <a:bodyPr/>
                    <a:lstStyle/>
                    <a:p>
                      <a:pPr marL="50800">
                        <a:spcAft>
                          <a:spcPts val="0"/>
                        </a:spcAft>
                      </a:pPr>
                      <a:r>
                        <a:rPr lang="pl-PL" sz="2300">
                          <a:effectLst/>
                        </a:rPr>
                        <a:t>Drugi język obcy nowożytny</a:t>
                      </a:r>
                      <a:endParaRPr lang="pl-PL" sz="2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R="471805" algn="r">
                        <a:spcAft>
                          <a:spcPts val="0"/>
                        </a:spcAft>
                      </a:pPr>
                      <a:r>
                        <a:rPr lang="pl-PL" sz="2300">
                          <a:effectLst/>
                        </a:rPr>
                        <a:t>2</a:t>
                      </a:r>
                      <a:endParaRPr lang="pl-PL" sz="2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R="484505" algn="r">
                        <a:spcAft>
                          <a:spcPts val="0"/>
                        </a:spcAft>
                      </a:pPr>
                      <a:r>
                        <a:rPr lang="pl-PL" sz="2300">
                          <a:effectLst/>
                        </a:rPr>
                        <a:t>2</a:t>
                      </a:r>
                      <a:endParaRPr lang="pl-PL" sz="2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63500">
                        <a:spcAft>
                          <a:spcPts val="0"/>
                        </a:spcAft>
                      </a:pPr>
                      <a:r>
                        <a:rPr lang="pl-PL" sz="2300" dirty="0">
                          <a:effectLst/>
                        </a:rPr>
                        <a:t>     2</a:t>
                      </a:r>
                      <a:endParaRPr lang="pl-PL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R="535940" algn="r">
                        <a:spcAft>
                          <a:spcPts val="0"/>
                        </a:spcAft>
                      </a:pPr>
                      <a:r>
                        <a:rPr lang="pl-PL" sz="2300">
                          <a:effectLst/>
                        </a:rPr>
                        <a:t>2</a:t>
                      </a:r>
                      <a:endParaRPr lang="pl-PL" sz="2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R="559435" algn="r">
                        <a:spcAft>
                          <a:spcPts val="0"/>
                        </a:spcAft>
                      </a:pPr>
                      <a:r>
                        <a:rPr lang="pl-PL" sz="2300" dirty="0">
                          <a:effectLst/>
                        </a:rPr>
                        <a:t>8</a:t>
                      </a:r>
                      <a:endParaRPr lang="pl-PL" sz="2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942514078"/>
                  </a:ext>
                </a:extLst>
              </a:tr>
            </a:tbl>
          </a:graphicData>
        </a:graphic>
      </p:graphicFrame>
      <p:pic>
        <p:nvPicPr>
          <p:cNvPr id="7170" name="Picture 2" descr="Znalezione obrazy dla zapytania nauka języka angielskiego">
            <a:hlinkClick r:id="rId7"/>
            <a:extLst>
              <a:ext uri="{FF2B5EF4-FFF2-40B4-BE49-F238E27FC236}">
                <a16:creationId xmlns:a16="http://schemas.microsoft.com/office/drawing/2014/main" xmlns="" id="{461D4186-1459-4B56-9739-412153D7D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770" y="3460299"/>
            <a:ext cx="2752725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 descr="Obraz zawierający flaga, obiekt&#10;&#10;Opis wygenerowany automatycznie">
            <a:extLst>
              <a:ext uri="{FF2B5EF4-FFF2-40B4-BE49-F238E27FC236}">
                <a16:creationId xmlns:a16="http://schemas.microsoft.com/office/drawing/2014/main" xmlns="" id="{9E3DA549-1EF4-47DA-9356-82064F4B803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91794" y="3843130"/>
            <a:ext cx="2281172" cy="148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975792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5321D838-2C7E-4177-9DD3-DAC78324A2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 cstate="print">
            <a:alphaModFix am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0146E45C-1450-4186-B501-74F221F897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EEDDA48B-BC04-4915-ADA3-A1A9522EB0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78C9D07A-5A22-4E55-B18A-47CF07E508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3D71E629-0739-4A59-972B-A9E9A4500E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xmlns="" id="{8F383800-5CEA-471E-91C6-604E9C8F9D6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2077B291-934C-486F-A7DD-F7B7568BFA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 cstate="print">
            <a:alphaModFix am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78925"/>
              </a:gs>
              <a:gs pos="50000">
                <a:srgbClr val="D54209"/>
              </a:gs>
              <a:gs pos="100000">
                <a:srgbClr val="8D0000"/>
              </a:gs>
            </a:gsLst>
            <a:lin ang="2520000" scaled="0"/>
          </a:gradFill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FE41C29D-0817-42AE-A275-5552F69260E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45570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21AFE179-2F71-4019-9BED-8E72C0C07E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0" y="4557357"/>
            <a:ext cx="8978671" cy="1660332"/>
          </a:xfrm>
          <a:prstGeom prst="rect">
            <a:avLst/>
          </a:prstGeom>
          <a:solidFill>
            <a:srgbClr val="0D0D0D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B8113D3-47E7-4D1E-B364-D8BF8BFE1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908" y="4710483"/>
            <a:ext cx="8133478" cy="940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3000">
                <a:solidFill>
                  <a:srgbClr val="FFFFFF"/>
                </a:solidFill>
              </a:rPr>
              <a:t>Ramówka </a:t>
            </a:r>
            <a:br>
              <a:rPr lang="en-US" sz="3000">
                <a:solidFill>
                  <a:srgbClr val="FFFFFF"/>
                </a:solidFill>
              </a:rPr>
            </a:br>
            <a:r>
              <a:rPr lang="en-US" sz="3000">
                <a:solidFill>
                  <a:srgbClr val="FFFFFF"/>
                </a:solidFill>
              </a:rPr>
              <a:t>– czyli „przepis” na cztery lata w liceum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333AFE41-7E9F-4E28-8263-5B498AA7C8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122301" y="4557357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C553E99F-4FAF-422B-B3EA-84AF1AA0855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586" y="6210130"/>
            <a:ext cx="8968085" cy="27594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F214FAEF-3E6C-41BB-9945-719809A693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122301" y="6210130"/>
            <a:ext cx="3080285" cy="27594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xmlns="" id="{E99EDEA3-B77D-435C-85E4-420884528E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89103502"/>
              </p:ext>
            </p:extLst>
          </p:nvPr>
        </p:nvGraphicFramePr>
        <p:xfrm>
          <a:off x="1670546" y="1330052"/>
          <a:ext cx="9898602" cy="22291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7829">
                  <a:extLst>
                    <a:ext uri="{9D8B030D-6E8A-4147-A177-3AD203B41FA5}">
                      <a16:colId xmlns:a16="http://schemas.microsoft.com/office/drawing/2014/main" xmlns="" val="3589365809"/>
                    </a:ext>
                  </a:extLst>
                </a:gridCol>
                <a:gridCol w="5171694">
                  <a:extLst>
                    <a:ext uri="{9D8B030D-6E8A-4147-A177-3AD203B41FA5}">
                      <a16:colId xmlns:a16="http://schemas.microsoft.com/office/drawing/2014/main" xmlns="" val="3768426903"/>
                    </a:ext>
                  </a:extLst>
                </a:gridCol>
                <a:gridCol w="551117">
                  <a:extLst>
                    <a:ext uri="{9D8B030D-6E8A-4147-A177-3AD203B41FA5}">
                      <a16:colId xmlns:a16="http://schemas.microsoft.com/office/drawing/2014/main" xmlns="" val="1378748584"/>
                    </a:ext>
                  </a:extLst>
                </a:gridCol>
                <a:gridCol w="551117">
                  <a:extLst>
                    <a:ext uri="{9D8B030D-6E8A-4147-A177-3AD203B41FA5}">
                      <a16:colId xmlns:a16="http://schemas.microsoft.com/office/drawing/2014/main" xmlns="" val="1627833789"/>
                    </a:ext>
                  </a:extLst>
                </a:gridCol>
                <a:gridCol w="551117">
                  <a:extLst>
                    <a:ext uri="{9D8B030D-6E8A-4147-A177-3AD203B41FA5}">
                      <a16:colId xmlns:a16="http://schemas.microsoft.com/office/drawing/2014/main" xmlns="" val="483096565"/>
                    </a:ext>
                  </a:extLst>
                </a:gridCol>
                <a:gridCol w="551117">
                  <a:extLst>
                    <a:ext uri="{9D8B030D-6E8A-4147-A177-3AD203B41FA5}">
                      <a16:colId xmlns:a16="http://schemas.microsoft.com/office/drawing/2014/main" xmlns="" val="3011217472"/>
                    </a:ext>
                  </a:extLst>
                </a:gridCol>
                <a:gridCol w="1604611">
                  <a:extLst>
                    <a:ext uri="{9D8B030D-6E8A-4147-A177-3AD203B41FA5}">
                      <a16:colId xmlns:a16="http://schemas.microsoft.com/office/drawing/2014/main" xmlns="" val="4126954854"/>
                    </a:ext>
                  </a:extLst>
                </a:gridCol>
              </a:tblGrid>
              <a:tr h="1065772">
                <a:tc>
                  <a:txBody>
                    <a:bodyPr/>
                    <a:lstStyle/>
                    <a:p>
                      <a:pPr marL="76200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pl-PL" sz="3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4.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pl-PL" sz="3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Filozofia/ plastyka /muzyka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pl-PL" sz="3300">
                          <a:effectLst/>
                        </a:rPr>
                        <a:t>1</a:t>
                      </a:r>
                      <a:endParaRPr lang="pl-PL" sz="3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pl-PL" sz="3300">
                          <a:effectLst/>
                        </a:rPr>
                        <a:t>-</a:t>
                      </a:r>
                      <a:endParaRPr lang="pl-PL" sz="3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pl-PL" sz="3300">
                          <a:effectLst/>
                        </a:rPr>
                        <a:t>-</a:t>
                      </a:r>
                      <a:endParaRPr lang="pl-PL" sz="3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pl-PL" sz="3300">
                          <a:effectLst/>
                        </a:rPr>
                        <a:t>-</a:t>
                      </a:r>
                      <a:endParaRPr lang="pl-PL" sz="3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pl-PL" sz="3300">
                          <a:effectLst/>
                        </a:rPr>
                        <a:t>1</a:t>
                      </a:r>
                      <a:endParaRPr lang="pl-PL" sz="3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909617234"/>
                  </a:ext>
                </a:extLst>
              </a:tr>
              <a:tr h="581711">
                <a:tc>
                  <a:txBody>
                    <a:bodyPr/>
                    <a:lstStyle/>
                    <a:p>
                      <a:pPr marL="76200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pl-PL" sz="3300" dirty="0">
                          <a:effectLst/>
                        </a:rPr>
                        <a:t>5.</a:t>
                      </a:r>
                      <a:endParaRPr lang="pl-PL" sz="3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pl-PL" sz="3300">
                          <a:effectLst/>
                        </a:rPr>
                        <a:t>Historia</a:t>
                      </a:r>
                      <a:endParaRPr lang="pl-PL" sz="3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pl-PL" sz="3300">
                          <a:effectLst/>
                        </a:rPr>
                        <a:t>2</a:t>
                      </a:r>
                      <a:endParaRPr lang="pl-PL" sz="3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pl-PL" sz="3300">
                          <a:effectLst/>
                        </a:rPr>
                        <a:t>2</a:t>
                      </a:r>
                      <a:endParaRPr lang="pl-PL" sz="3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pl-PL" sz="3300">
                          <a:effectLst/>
                        </a:rPr>
                        <a:t>2</a:t>
                      </a:r>
                      <a:endParaRPr lang="pl-PL" sz="3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pl-PL" sz="3300">
                          <a:effectLst/>
                        </a:rPr>
                        <a:t>2</a:t>
                      </a:r>
                      <a:endParaRPr lang="pl-PL" sz="3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pl-PL" sz="3300">
                          <a:effectLst/>
                        </a:rPr>
                        <a:t>8</a:t>
                      </a:r>
                      <a:endParaRPr lang="pl-PL" sz="3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750498259"/>
                  </a:ext>
                </a:extLst>
              </a:tr>
              <a:tr h="581711">
                <a:tc>
                  <a:txBody>
                    <a:bodyPr/>
                    <a:lstStyle/>
                    <a:p>
                      <a:pPr marL="76200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pl-PL" sz="3300" dirty="0">
                          <a:effectLst/>
                        </a:rPr>
                        <a:t>6.</a:t>
                      </a:r>
                      <a:endParaRPr lang="pl-PL" sz="3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50800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pl-PL" sz="3300" dirty="0">
                          <a:effectLst/>
                        </a:rPr>
                        <a:t>Wiedza o społeczeństwie</a:t>
                      </a:r>
                      <a:endParaRPr lang="pl-PL" sz="3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pl-PL" sz="3300">
                          <a:effectLst/>
                        </a:rPr>
                        <a:t>1</a:t>
                      </a:r>
                      <a:endParaRPr lang="pl-PL" sz="3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pl-PL" sz="3300">
                          <a:effectLst/>
                        </a:rPr>
                        <a:t>1</a:t>
                      </a:r>
                      <a:endParaRPr lang="pl-PL" sz="3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pl-PL" sz="3300">
                          <a:effectLst/>
                        </a:rPr>
                        <a:t>-</a:t>
                      </a:r>
                      <a:endParaRPr lang="pl-PL" sz="3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pl-PL" sz="3300">
                          <a:effectLst/>
                        </a:rPr>
                        <a:t>-</a:t>
                      </a:r>
                      <a:endParaRPr lang="pl-PL" sz="3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pl-PL" sz="3300" dirty="0">
                          <a:effectLst/>
                        </a:rPr>
                        <a:t>2</a:t>
                      </a:r>
                      <a:endParaRPr lang="pl-PL" sz="3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025299063"/>
                  </a:ext>
                </a:extLst>
              </a:tr>
            </a:tbl>
          </a:graphicData>
        </a:graphic>
      </p:graphicFrame>
      <p:pic>
        <p:nvPicPr>
          <p:cNvPr id="6" name="Obraz 5" descr="Obraz zawierający tekst&#10;&#10;Opis wygenerowany automatycznie">
            <a:extLst>
              <a:ext uri="{FF2B5EF4-FFF2-40B4-BE49-F238E27FC236}">
                <a16:creationId xmlns:a16="http://schemas.microsoft.com/office/drawing/2014/main" xmlns="" id="{32405BA5-5151-46FB-B768-F1386374C04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1893" y="-187736"/>
            <a:ext cx="2790953" cy="209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273190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5321D838-2C7E-4177-9DD3-DAC78324A2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 cstate="print">
            <a:alphaModFix am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0146E45C-1450-4186-B501-74F221F897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xmlns="" id="{EEDDA48B-BC04-4915-ADA3-A1A9522EB0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xmlns="" id="{78C9D07A-5A22-4E55-B18A-47CF07E508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xmlns="" id="{3D71E629-0739-4A59-972B-A9E9A4500E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xmlns="" id="{02AEAF3C-0CED-4482-86B9-3C180EDC9B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5020BDF5-9C02-46E6-A235-B50ED2AF15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0" y="4368017"/>
            <a:ext cx="10439400" cy="1660332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B8113D3-47E7-4D1E-B364-D8BF8BFE1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654" y="4455996"/>
            <a:ext cx="9619488" cy="9552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3000"/>
              <a:t>Ramówka </a:t>
            </a:r>
            <a:br>
              <a:rPr lang="en-US" sz="3000"/>
            </a:br>
            <a:r>
              <a:rPr lang="en-US" sz="3000"/>
              <a:t>– czyli „przepis” na cztery lata w liceum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xmlns="" id="{8A9197D8-E05A-4B70-8742-A3FE216EBDD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white">
          <a:xfrm>
            <a:off x="0" y="6020068"/>
            <a:ext cx="10439399" cy="275942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xmlns="" id="{6161444F-3323-47B2-B7CA-87E67EE6CA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white">
          <a:xfrm>
            <a:off x="10583333" y="6021062"/>
            <a:ext cx="1605490" cy="276940"/>
          </a:xfrm>
          <a:prstGeom prst="rect">
            <a:avLst/>
          </a:prstGeom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xmlns="" id="{9A100E83-CB52-4190-BE11-7D3AE1AE44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">
          <a:xfrm>
            <a:off x="10594976" y="4367295"/>
            <a:ext cx="1597024" cy="1660332"/>
          </a:xfrm>
          <a:prstGeom prst="rect">
            <a:avLst/>
          </a:prstGeom>
          <a:solidFill>
            <a:schemeClr val="accent1"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xmlns="" id="{B91FF92A-4942-4C66-BCD6-7E5E9C1F06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4802235"/>
              </p:ext>
            </p:extLst>
          </p:nvPr>
        </p:nvGraphicFramePr>
        <p:xfrm>
          <a:off x="1279829" y="1133560"/>
          <a:ext cx="9538226" cy="239390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5847495">
                  <a:extLst>
                    <a:ext uri="{9D8B030D-6E8A-4147-A177-3AD203B41FA5}">
                      <a16:colId xmlns:a16="http://schemas.microsoft.com/office/drawing/2014/main" xmlns="" val="2663664106"/>
                    </a:ext>
                  </a:extLst>
                </a:gridCol>
                <a:gridCol w="551117">
                  <a:extLst>
                    <a:ext uri="{9D8B030D-6E8A-4147-A177-3AD203B41FA5}">
                      <a16:colId xmlns:a16="http://schemas.microsoft.com/office/drawing/2014/main" xmlns="" val="4134404797"/>
                    </a:ext>
                  </a:extLst>
                </a:gridCol>
                <a:gridCol w="551117">
                  <a:extLst>
                    <a:ext uri="{9D8B030D-6E8A-4147-A177-3AD203B41FA5}">
                      <a16:colId xmlns:a16="http://schemas.microsoft.com/office/drawing/2014/main" xmlns="" val="749477097"/>
                    </a:ext>
                  </a:extLst>
                </a:gridCol>
                <a:gridCol w="551117">
                  <a:extLst>
                    <a:ext uri="{9D8B030D-6E8A-4147-A177-3AD203B41FA5}">
                      <a16:colId xmlns:a16="http://schemas.microsoft.com/office/drawing/2014/main" xmlns="" val="1839053055"/>
                    </a:ext>
                  </a:extLst>
                </a:gridCol>
                <a:gridCol w="462057">
                  <a:extLst>
                    <a:ext uri="{9D8B030D-6E8A-4147-A177-3AD203B41FA5}">
                      <a16:colId xmlns:a16="http://schemas.microsoft.com/office/drawing/2014/main" xmlns="" val="2742399910"/>
                    </a:ext>
                  </a:extLst>
                </a:gridCol>
                <a:gridCol w="1575323">
                  <a:extLst>
                    <a:ext uri="{9D8B030D-6E8A-4147-A177-3AD203B41FA5}">
                      <a16:colId xmlns:a16="http://schemas.microsoft.com/office/drawing/2014/main" xmlns="" val="3535734538"/>
                    </a:ext>
                  </a:extLst>
                </a:gridCol>
              </a:tblGrid>
              <a:tr h="598475">
                <a:tc>
                  <a:txBody>
                    <a:bodyPr/>
                    <a:lstStyle/>
                    <a:p>
                      <a:pPr marL="50800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pl-PL" sz="3300">
                          <a:effectLst/>
                        </a:rPr>
                        <a:t>Podstawy przedsiębiorczości</a:t>
                      </a:r>
                      <a:endParaRPr lang="pl-PL" sz="3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3100">
                          <a:effectLst/>
                        </a:rPr>
                        <a:t> </a:t>
                      </a:r>
                      <a:endParaRPr lang="pl-PL" sz="3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pl-PL" sz="3300">
                          <a:effectLst/>
                        </a:rPr>
                        <a:t>1</a:t>
                      </a:r>
                      <a:endParaRPr lang="pl-PL" sz="3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pl-PL" sz="3300">
                          <a:effectLst/>
                        </a:rPr>
                        <a:t>1</a:t>
                      </a:r>
                      <a:endParaRPr lang="pl-PL" sz="3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pl-PL" sz="3300">
                          <a:effectLst/>
                        </a:rPr>
                        <a:t>-</a:t>
                      </a:r>
                      <a:endParaRPr lang="pl-PL" sz="3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pl-PL" sz="3300">
                          <a:effectLst/>
                        </a:rPr>
                        <a:t>2</a:t>
                      </a:r>
                      <a:endParaRPr lang="pl-PL" sz="3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927302037"/>
                  </a:ext>
                </a:extLst>
              </a:tr>
              <a:tr h="598475">
                <a:tc>
                  <a:txBody>
                    <a:bodyPr/>
                    <a:lstStyle/>
                    <a:p>
                      <a:pPr marL="50800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pl-PL" sz="3300">
                          <a:effectLst/>
                        </a:rPr>
                        <a:t>Geografia</a:t>
                      </a:r>
                      <a:endParaRPr lang="pl-PL" sz="3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pl-PL" sz="3300">
                          <a:effectLst/>
                        </a:rPr>
                        <a:t>1</a:t>
                      </a:r>
                      <a:endParaRPr lang="pl-PL" sz="3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pl-PL" sz="3300">
                          <a:effectLst/>
                        </a:rPr>
                        <a:t>2</a:t>
                      </a:r>
                      <a:endParaRPr lang="pl-PL" sz="3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pl-PL" sz="3300">
                          <a:effectLst/>
                        </a:rPr>
                        <a:t>1</a:t>
                      </a:r>
                      <a:endParaRPr lang="pl-PL" sz="3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3100">
                          <a:effectLst/>
                        </a:rPr>
                        <a:t> </a:t>
                      </a:r>
                      <a:endParaRPr lang="pl-PL" sz="3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pl-PL" sz="3300">
                          <a:effectLst/>
                        </a:rPr>
                        <a:t>4</a:t>
                      </a:r>
                      <a:endParaRPr lang="pl-PL" sz="3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505595868"/>
                  </a:ext>
                </a:extLst>
              </a:tr>
              <a:tr h="598475">
                <a:tc>
                  <a:txBody>
                    <a:bodyPr/>
                    <a:lstStyle/>
                    <a:p>
                      <a:pPr marL="50800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pl-PL" sz="3300">
                          <a:effectLst/>
                        </a:rPr>
                        <a:t>Biologia</a:t>
                      </a:r>
                      <a:endParaRPr lang="pl-PL" sz="3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pl-PL" sz="3300">
                          <a:effectLst/>
                        </a:rPr>
                        <a:t>1</a:t>
                      </a:r>
                      <a:endParaRPr lang="pl-PL" sz="3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pl-PL" sz="3300">
                          <a:effectLst/>
                        </a:rPr>
                        <a:t>2</a:t>
                      </a:r>
                      <a:endParaRPr lang="pl-PL" sz="3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pl-PL" sz="3300">
                          <a:effectLst/>
                        </a:rPr>
                        <a:t>1</a:t>
                      </a:r>
                      <a:endParaRPr lang="pl-PL" sz="3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3100">
                          <a:effectLst/>
                        </a:rPr>
                        <a:t> </a:t>
                      </a:r>
                      <a:endParaRPr lang="pl-PL" sz="3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pl-PL" sz="3300">
                          <a:effectLst/>
                        </a:rPr>
                        <a:t>4</a:t>
                      </a:r>
                      <a:endParaRPr lang="pl-PL" sz="3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813174060"/>
                  </a:ext>
                </a:extLst>
              </a:tr>
              <a:tr h="598475">
                <a:tc>
                  <a:txBody>
                    <a:bodyPr/>
                    <a:lstStyle/>
                    <a:p>
                      <a:pPr marL="50800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pl-PL" sz="3300">
                          <a:effectLst/>
                        </a:rPr>
                        <a:t>Chemia</a:t>
                      </a:r>
                      <a:endParaRPr lang="pl-PL" sz="3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pl-PL" sz="3300">
                          <a:effectLst/>
                        </a:rPr>
                        <a:t>1</a:t>
                      </a:r>
                      <a:endParaRPr lang="pl-PL" sz="3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pl-PL" sz="3300">
                          <a:effectLst/>
                        </a:rPr>
                        <a:t>2</a:t>
                      </a:r>
                      <a:endParaRPr lang="pl-PL" sz="3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pl-PL" sz="3300">
                          <a:effectLst/>
                        </a:rPr>
                        <a:t>1</a:t>
                      </a:r>
                      <a:endParaRPr lang="pl-PL" sz="3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3100">
                          <a:effectLst/>
                        </a:rPr>
                        <a:t> </a:t>
                      </a:r>
                      <a:endParaRPr lang="pl-PL" sz="3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pl-PL" sz="3300" dirty="0">
                          <a:effectLst/>
                        </a:rPr>
                        <a:t>4</a:t>
                      </a:r>
                      <a:endParaRPr lang="pl-PL" sz="3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419704141"/>
                  </a:ext>
                </a:extLst>
              </a:tr>
            </a:tbl>
          </a:graphicData>
        </a:graphic>
      </p:graphicFrame>
      <p:pic>
        <p:nvPicPr>
          <p:cNvPr id="8" name="Obraz 7" descr="Obraz zawierający tekst, gazeta&#10;&#10;Opis wygenerowany automatycznie">
            <a:extLst>
              <a:ext uri="{FF2B5EF4-FFF2-40B4-BE49-F238E27FC236}">
                <a16:creationId xmlns:a16="http://schemas.microsoft.com/office/drawing/2014/main" xmlns="" id="{933BF197-3069-482A-8E9B-26E8056EEA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6669" y="4475007"/>
            <a:ext cx="2551245" cy="23938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223070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5321D838-2C7E-4177-9DD3-DAC78324A2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 cstate="print">
            <a:alphaModFix am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0146E45C-1450-4186-B501-74F221F897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xmlns="" id="{EEDDA48B-BC04-4915-ADA3-A1A9522EB0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xmlns="" id="{78C9D07A-5A22-4E55-B18A-47CF07E508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xmlns="" id="{3D71E629-0739-4A59-972B-A9E9A4500E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xmlns="" id="{02AEAF3C-0CED-4482-86B9-3C180EDC9B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5020BDF5-9C02-46E6-A235-B50ED2AF15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0" y="4368017"/>
            <a:ext cx="10439400" cy="1660332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B8113D3-47E7-4D1E-B364-D8BF8BFE1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158" y="4499572"/>
            <a:ext cx="9619488" cy="9552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3000"/>
              <a:t>Ramówka </a:t>
            </a:r>
            <a:br>
              <a:rPr lang="en-US" sz="3000"/>
            </a:br>
            <a:r>
              <a:rPr lang="en-US" sz="3000"/>
              <a:t>– czyli „przepis” na cztery lata w liceum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xmlns="" id="{8A9197D8-E05A-4B70-8742-A3FE216EBDD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white">
          <a:xfrm>
            <a:off x="0" y="6020068"/>
            <a:ext cx="10439399" cy="275942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xmlns="" id="{6161444F-3323-47B2-B7CA-87E67EE6CA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white">
          <a:xfrm>
            <a:off x="10583333" y="6021062"/>
            <a:ext cx="1605490" cy="276940"/>
          </a:xfrm>
          <a:prstGeom prst="rect">
            <a:avLst/>
          </a:prstGeom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xmlns="" id="{9A100E83-CB52-4190-BE11-7D3AE1AE44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">
          <a:xfrm>
            <a:off x="10594976" y="4367295"/>
            <a:ext cx="1597024" cy="1660332"/>
          </a:xfrm>
          <a:prstGeom prst="rect">
            <a:avLst/>
          </a:prstGeom>
          <a:solidFill>
            <a:schemeClr val="accent1"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xmlns="" id="{B91FF92A-4942-4C66-BCD6-7E5E9C1F06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04700112"/>
              </p:ext>
            </p:extLst>
          </p:nvPr>
        </p:nvGraphicFramePr>
        <p:xfrm>
          <a:off x="3080286" y="803964"/>
          <a:ext cx="8594876" cy="239390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5269167">
                  <a:extLst>
                    <a:ext uri="{9D8B030D-6E8A-4147-A177-3AD203B41FA5}">
                      <a16:colId xmlns:a16="http://schemas.microsoft.com/office/drawing/2014/main" xmlns="" val="2663664106"/>
                    </a:ext>
                  </a:extLst>
                </a:gridCol>
                <a:gridCol w="496610">
                  <a:extLst>
                    <a:ext uri="{9D8B030D-6E8A-4147-A177-3AD203B41FA5}">
                      <a16:colId xmlns:a16="http://schemas.microsoft.com/office/drawing/2014/main" xmlns="" val="4134404797"/>
                    </a:ext>
                  </a:extLst>
                </a:gridCol>
                <a:gridCol w="496610">
                  <a:extLst>
                    <a:ext uri="{9D8B030D-6E8A-4147-A177-3AD203B41FA5}">
                      <a16:colId xmlns:a16="http://schemas.microsoft.com/office/drawing/2014/main" xmlns="" val="749477097"/>
                    </a:ext>
                  </a:extLst>
                </a:gridCol>
                <a:gridCol w="496610">
                  <a:extLst>
                    <a:ext uri="{9D8B030D-6E8A-4147-A177-3AD203B41FA5}">
                      <a16:colId xmlns:a16="http://schemas.microsoft.com/office/drawing/2014/main" xmlns="" val="1839053055"/>
                    </a:ext>
                  </a:extLst>
                </a:gridCol>
                <a:gridCol w="416359">
                  <a:extLst>
                    <a:ext uri="{9D8B030D-6E8A-4147-A177-3AD203B41FA5}">
                      <a16:colId xmlns:a16="http://schemas.microsoft.com/office/drawing/2014/main" xmlns="" val="2742399910"/>
                    </a:ext>
                  </a:extLst>
                </a:gridCol>
                <a:gridCol w="1419520">
                  <a:extLst>
                    <a:ext uri="{9D8B030D-6E8A-4147-A177-3AD203B41FA5}">
                      <a16:colId xmlns:a16="http://schemas.microsoft.com/office/drawing/2014/main" xmlns="" val="3535734538"/>
                    </a:ext>
                  </a:extLst>
                </a:gridCol>
              </a:tblGrid>
              <a:tr h="598475">
                <a:tc>
                  <a:txBody>
                    <a:bodyPr/>
                    <a:lstStyle/>
                    <a:p>
                      <a:pPr marL="50800">
                        <a:spcAft>
                          <a:spcPts val="0"/>
                        </a:spcAft>
                      </a:pPr>
                      <a:r>
                        <a:rPr lang="pl-PL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Fizyka</a:t>
                      </a:r>
                      <a:endParaRPr lang="pl-PL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lang="pl-PL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3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lang="pl-PL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3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pl-PL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3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pl-PL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3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</a:t>
                      </a:r>
                      <a:endParaRPr lang="pl-PL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927302037"/>
                  </a:ext>
                </a:extLst>
              </a:tr>
              <a:tr h="598475">
                <a:tc>
                  <a:txBody>
                    <a:bodyPr/>
                    <a:lstStyle/>
                    <a:p>
                      <a:pPr marL="50800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pl-PL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Matematyka</a:t>
                      </a:r>
                      <a:endParaRPr lang="pl-PL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pl-PL" sz="3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  <a:endParaRPr lang="pl-PL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pl-PL" sz="3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</a:t>
                      </a:r>
                      <a:endParaRPr lang="pl-PL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pl-PL" sz="3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  <a:endParaRPr lang="pl-PL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pl-PL" sz="3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</a:t>
                      </a:r>
                      <a:endParaRPr lang="pl-PL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pl-PL" sz="3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14</a:t>
                      </a:r>
                      <a:endParaRPr lang="pl-PL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505595868"/>
                  </a:ext>
                </a:extLst>
              </a:tr>
              <a:tr h="598475">
                <a:tc>
                  <a:txBody>
                    <a:bodyPr/>
                    <a:lstStyle/>
                    <a:p>
                      <a:pPr marL="50800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pl-PL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Informatyka</a:t>
                      </a:r>
                      <a:endParaRPr lang="pl-PL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pl-PL" sz="3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lang="pl-PL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pl-PL" sz="3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lang="pl-PL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pl-PL" sz="3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lang="pl-PL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pl-PL" sz="3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  <a:endParaRPr lang="pl-PL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pl-PL" sz="3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  <a:endParaRPr lang="pl-PL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813174060"/>
                  </a:ext>
                </a:extLst>
              </a:tr>
              <a:tr h="598475">
                <a:tc>
                  <a:txBody>
                    <a:bodyPr/>
                    <a:lstStyle/>
                    <a:p>
                      <a:pPr marL="50800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endParaRPr lang="pl-PL" sz="3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endParaRPr lang="pl-PL" sz="3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endParaRPr lang="pl-PL" sz="3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endParaRPr lang="pl-PL" sz="3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pl-PL" sz="3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endParaRPr lang="pl-PL" sz="3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1419704141"/>
                  </a:ext>
                </a:extLst>
              </a:tr>
            </a:tbl>
          </a:graphicData>
        </a:graphic>
      </p:graphicFrame>
      <p:pic>
        <p:nvPicPr>
          <p:cNvPr id="6" name="Obraz 5" descr="Obraz zawierający tekst, mapa&#10;&#10;Opis wygenerowany automatycznie">
            <a:extLst>
              <a:ext uri="{FF2B5EF4-FFF2-40B4-BE49-F238E27FC236}">
                <a16:creationId xmlns:a16="http://schemas.microsoft.com/office/drawing/2014/main" xmlns="" id="{B85AE554-5E83-4F30-A5C7-C74CEF9EDD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746642">
            <a:off x="491802" y="2991972"/>
            <a:ext cx="3077108" cy="230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701610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84">
            <a:extLst>
              <a:ext uri="{FF2B5EF4-FFF2-40B4-BE49-F238E27FC236}">
                <a16:creationId xmlns:a16="http://schemas.microsoft.com/office/drawing/2014/main" xmlns="" id="{5321D838-2C7E-4177-9DD3-DAC78324A2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 cstate="print">
            <a:alphaModFix am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xmlns="" id="{0146E45C-1450-4186-B501-74F221F897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xmlns="" id="{EEDDA48B-BC04-4915-ADA3-A1A9522EB0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78C9D07A-5A22-4E55-B18A-47CF07E508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xmlns="" id="{3D71E629-0739-4A59-972B-A9E9A4500E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95" name="Rectangle 94">
            <a:extLst>
              <a:ext uri="{FF2B5EF4-FFF2-40B4-BE49-F238E27FC236}">
                <a16:creationId xmlns:a16="http://schemas.microsoft.com/office/drawing/2014/main" xmlns="" id="{8F383800-5CEA-471E-91C6-604E9C8F9D6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xmlns="" id="{2077B291-934C-486F-A7DD-F7B7568BFA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 cstate="print">
            <a:alphaModFix am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F78925"/>
              </a:gs>
              <a:gs pos="50000">
                <a:srgbClr val="D54209"/>
              </a:gs>
              <a:gs pos="100000">
                <a:srgbClr val="8D0000"/>
              </a:gs>
            </a:gsLst>
            <a:lin ang="2520000" scaled="0"/>
          </a:gradFill>
        </p:spPr>
      </p:pic>
      <p:sp>
        <p:nvSpPr>
          <p:cNvPr id="99" name="Rectangle 98">
            <a:extLst>
              <a:ext uri="{FF2B5EF4-FFF2-40B4-BE49-F238E27FC236}">
                <a16:creationId xmlns:a16="http://schemas.microsoft.com/office/drawing/2014/main" xmlns="" id="{FE41C29D-0817-42AE-A275-5552F69260E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45570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xmlns="" id="{21AFE179-2F71-4019-9BED-8E72C0C07E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0" y="4557357"/>
            <a:ext cx="8978671" cy="1660332"/>
          </a:xfrm>
          <a:prstGeom prst="rect">
            <a:avLst/>
          </a:prstGeom>
          <a:solidFill>
            <a:srgbClr val="0D0D0D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B8113D3-47E7-4D1E-B364-D8BF8BFE1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908" y="4710483"/>
            <a:ext cx="8133478" cy="940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3000">
                <a:solidFill>
                  <a:srgbClr val="FFFFFF"/>
                </a:solidFill>
              </a:rPr>
              <a:t>Ramówka </a:t>
            </a:r>
            <a:br>
              <a:rPr lang="en-US" sz="3000">
                <a:solidFill>
                  <a:srgbClr val="FFFFFF"/>
                </a:solidFill>
              </a:rPr>
            </a:br>
            <a:r>
              <a:rPr lang="en-US" sz="3000">
                <a:solidFill>
                  <a:srgbClr val="FFFFFF"/>
                </a:solidFill>
              </a:rPr>
              <a:t>– czyli „przepis” na cztery lata w liceum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xmlns="" id="{333AFE41-7E9F-4E28-8263-5B498AA7C8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122301" y="4557357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xmlns="" id="{C553E99F-4FAF-422B-B3EA-84AF1AA0855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586" y="6210130"/>
            <a:ext cx="8968085" cy="27594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xmlns="" id="{F214FAEF-3E6C-41BB-9945-719809A693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122301" y="6210130"/>
            <a:ext cx="3080285" cy="27594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xmlns="" id="{6364FC38-B8F0-4F9C-B94D-DAABD0CB24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29008293"/>
              </p:ext>
            </p:extLst>
          </p:nvPr>
        </p:nvGraphicFramePr>
        <p:xfrm>
          <a:off x="329477" y="970887"/>
          <a:ext cx="10917647" cy="4145556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5902892">
                  <a:extLst>
                    <a:ext uri="{9D8B030D-6E8A-4147-A177-3AD203B41FA5}">
                      <a16:colId xmlns:a16="http://schemas.microsoft.com/office/drawing/2014/main" xmlns="" val="1547234422"/>
                    </a:ext>
                  </a:extLst>
                </a:gridCol>
                <a:gridCol w="783982">
                  <a:extLst>
                    <a:ext uri="{9D8B030D-6E8A-4147-A177-3AD203B41FA5}">
                      <a16:colId xmlns:a16="http://schemas.microsoft.com/office/drawing/2014/main" xmlns="" val="775940149"/>
                    </a:ext>
                  </a:extLst>
                </a:gridCol>
                <a:gridCol w="819609">
                  <a:extLst>
                    <a:ext uri="{9D8B030D-6E8A-4147-A177-3AD203B41FA5}">
                      <a16:colId xmlns:a16="http://schemas.microsoft.com/office/drawing/2014/main" xmlns="" val="667506930"/>
                    </a:ext>
                  </a:extLst>
                </a:gridCol>
                <a:gridCol w="930581">
                  <a:extLst>
                    <a:ext uri="{9D8B030D-6E8A-4147-A177-3AD203B41FA5}">
                      <a16:colId xmlns:a16="http://schemas.microsoft.com/office/drawing/2014/main" xmlns="" val="2989915110"/>
                    </a:ext>
                  </a:extLst>
                </a:gridCol>
                <a:gridCol w="1105296">
                  <a:extLst>
                    <a:ext uri="{9D8B030D-6E8A-4147-A177-3AD203B41FA5}">
                      <a16:colId xmlns:a16="http://schemas.microsoft.com/office/drawing/2014/main" xmlns="" val="2980207495"/>
                    </a:ext>
                  </a:extLst>
                </a:gridCol>
                <a:gridCol w="1349887">
                  <a:extLst>
                    <a:ext uri="{9D8B030D-6E8A-4147-A177-3AD203B41FA5}">
                      <a16:colId xmlns:a16="http://schemas.microsoft.com/office/drawing/2014/main" xmlns="" val="1377867808"/>
                    </a:ext>
                  </a:extLst>
                </a:gridCol>
                <a:gridCol w="25400">
                  <a:extLst>
                    <a:ext uri="{9D8B030D-6E8A-4147-A177-3AD203B41FA5}">
                      <a16:colId xmlns:a16="http://schemas.microsoft.com/office/drawing/2014/main" xmlns="" val="1006157531"/>
                    </a:ext>
                  </a:extLst>
                </a:gridCol>
              </a:tblGrid>
              <a:tr h="728218">
                <a:tc>
                  <a:txBody>
                    <a:bodyPr/>
                    <a:lstStyle/>
                    <a:p>
                      <a:pPr marL="50800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pl-PL" sz="3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Wychowanie fizyczne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pl-PL" sz="3200">
                          <a:effectLst/>
                        </a:rPr>
                        <a:t>3</a:t>
                      </a:r>
                      <a:endParaRPr lang="pl-PL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pl-PL" sz="3200" dirty="0">
                          <a:effectLst/>
                        </a:rPr>
                        <a:t>3</a:t>
                      </a:r>
                      <a:endParaRPr lang="pl-PL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pl-PL" sz="3200">
                          <a:effectLst/>
                        </a:rPr>
                        <a:t>3</a:t>
                      </a:r>
                      <a:endParaRPr lang="pl-PL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pl-PL" sz="3200">
                          <a:effectLst/>
                        </a:rPr>
                        <a:t>3</a:t>
                      </a:r>
                      <a:endParaRPr lang="pl-PL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pl-PL" sz="3200">
                          <a:effectLst/>
                        </a:rPr>
                        <a:t>12</a:t>
                      </a:r>
                      <a:endParaRPr lang="pl-PL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3200">
                          <a:effectLst/>
                        </a:rPr>
                        <a:t> </a:t>
                      </a:r>
                      <a:endParaRPr lang="pl-PL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625030330"/>
                  </a:ext>
                </a:extLst>
              </a:tr>
              <a:tr h="787838">
                <a:tc>
                  <a:txBody>
                    <a:bodyPr/>
                    <a:lstStyle/>
                    <a:p>
                      <a:pPr marL="50800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pl-PL" sz="3200" dirty="0">
                          <a:effectLst/>
                        </a:rPr>
                        <a:t>Edukacja dla bezpieczeństwa</a:t>
                      </a:r>
                      <a:endParaRPr lang="pl-PL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pl-PL" sz="3200">
                          <a:effectLst/>
                        </a:rPr>
                        <a:t>1</a:t>
                      </a:r>
                      <a:endParaRPr lang="pl-PL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pl-PL" sz="3200">
                          <a:effectLst/>
                        </a:rPr>
                        <a:t>-</a:t>
                      </a:r>
                      <a:endParaRPr lang="pl-PL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pl-PL" sz="3200">
                          <a:effectLst/>
                        </a:rPr>
                        <a:t>-</a:t>
                      </a:r>
                      <a:endParaRPr lang="pl-PL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pl-PL" sz="3200">
                          <a:effectLst/>
                        </a:rPr>
                        <a:t>-</a:t>
                      </a:r>
                      <a:endParaRPr lang="pl-PL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pl-PL" sz="3200">
                          <a:effectLst/>
                        </a:rPr>
                        <a:t>1</a:t>
                      </a:r>
                      <a:endParaRPr lang="pl-PL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3200">
                          <a:effectLst/>
                        </a:rPr>
                        <a:t> </a:t>
                      </a:r>
                      <a:endParaRPr lang="pl-PL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53691453"/>
                  </a:ext>
                </a:extLst>
              </a:tr>
              <a:tr h="737205">
                <a:tc>
                  <a:txBody>
                    <a:bodyPr/>
                    <a:lstStyle/>
                    <a:p>
                      <a:pPr marL="50800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pl-PL" sz="3200" dirty="0">
                          <a:effectLst/>
                        </a:rPr>
                        <a:t>Zajęcia z wychowawcą</a:t>
                      </a:r>
                      <a:endParaRPr lang="pl-PL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pl-PL" sz="3200">
                          <a:effectLst/>
                        </a:rPr>
                        <a:t>1</a:t>
                      </a:r>
                      <a:endParaRPr lang="pl-PL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pl-PL" sz="3200">
                          <a:effectLst/>
                        </a:rPr>
                        <a:t>1</a:t>
                      </a:r>
                      <a:endParaRPr lang="pl-PL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pl-PL" sz="3200">
                          <a:effectLst/>
                        </a:rPr>
                        <a:t>1</a:t>
                      </a:r>
                      <a:endParaRPr lang="pl-PL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pl-PL" sz="3200">
                          <a:effectLst/>
                        </a:rPr>
                        <a:t>1</a:t>
                      </a:r>
                      <a:endParaRPr lang="pl-PL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pl-PL" sz="3200">
                          <a:effectLst/>
                        </a:rPr>
                        <a:t>4</a:t>
                      </a:r>
                      <a:endParaRPr lang="pl-PL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3200">
                          <a:effectLst/>
                        </a:rPr>
                        <a:t> </a:t>
                      </a:r>
                      <a:endParaRPr lang="pl-PL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211891903"/>
                  </a:ext>
                </a:extLst>
              </a:tr>
              <a:tr h="1337274">
                <a:tc>
                  <a:txBody>
                    <a:bodyPr/>
                    <a:lstStyle/>
                    <a:p>
                      <a:pPr marL="76200" algn="ctr">
                        <a:lnSpc>
                          <a:spcPts val="1005"/>
                        </a:lnSpc>
                        <a:spcAft>
                          <a:spcPts val="0"/>
                        </a:spcAft>
                      </a:pPr>
                      <a:r>
                        <a:rPr lang="pl-PL" sz="32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RAZEM (zakres podstawowy)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900" b="1">
                          <a:effectLst/>
                        </a:rPr>
                        <a:t>26</a:t>
                      </a:r>
                      <a:endParaRPr lang="pl-PL" b="1"/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900" b="1">
                          <a:effectLst/>
                        </a:rPr>
                        <a:t>29</a:t>
                      </a:r>
                      <a:endParaRPr lang="pl-PL" b="1"/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900" b="1">
                          <a:effectLst/>
                        </a:rPr>
                        <a:t>25</a:t>
                      </a:r>
                      <a:endParaRPr lang="pl-PL" b="1"/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900" b="1">
                          <a:effectLst/>
                        </a:rPr>
                        <a:t>19</a:t>
                      </a:r>
                      <a:endParaRPr lang="pl-PL" b="1"/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l-PL" sz="2900" b="1" dirty="0">
                          <a:effectLst/>
                        </a:rPr>
                        <a:t>99</a:t>
                      </a:r>
                      <a:endParaRPr lang="pl-PL" b="1" dirty="0"/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13930759"/>
                  </a:ext>
                </a:extLst>
              </a:tr>
              <a:tr h="555021">
                <a:tc>
                  <a:txBody>
                    <a:bodyPr/>
                    <a:lstStyle/>
                    <a:p>
                      <a:pPr marL="76200">
                        <a:spcAft>
                          <a:spcPts val="0"/>
                        </a:spcAft>
                      </a:pPr>
                      <a:endParaRPr lang="pl-PL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r>
                        <a:rPr lang="pl-PL" sz="3400" dirty="0">
                          <a:effectLst/>
                        </a:rPr>
                        <a:t> </a:t>
                      </a:r>
                      <a:endParaRPr lang="pl-PL" dirty="0"/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r>
                        <a:rPr lang="pl-PL" sz="3400" dirty="0">
                          <a:effectLst/>
                        </a:rPr>
                        <a:t> </a:t>
                      </a:r>
                      <a:endParaRPr lang="pl-PL" dirty="0"/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r>
                        <a:rPr lang="pl-PL" sz="3400" dirty="0">
                          <a:effectLst/>
                        </a:rPr>
                        <a:t> </a:t>
                      </a:r>
                      <a:endParaRPr lang="pl-PL" dirty="0"/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r>
                        <a:rPr lang="pl-PL" sz="3400" dirty="0">
                          <a:effectLst/>
                        </a:rPr>
                        <a:t> </a:t>
                      </a:r>
                      <a:endParaRPr lang="pl-PL" dirty="0"/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r>
                        <a:rPr lang="pl-PL" sz="3400" dirty="0">
                          <a:effectLst/>
                        </a:rPr>
                        <a:t> </a:t>
                      </a:r>
                      <a:endParaRPr lang="pl-PL" dirty="0"/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65248775"/>
                  </a:ext>
                </a:extLst>
              </a:tr>
            </a:tbl>
          </a:graphicData>
        </a:graphic>
      </p:graphicFrame>
      <p:pic>
        <p:nvPicPr>
          <p:cNvPr id="6" name="Obraz 5" descr="Obraz zawierający clipart&#10;&#10;Opis wygenerowany automatycznie">
            <a:extLst>
              <a:ext uri="{FF2B5EF4-FFF2-40B4-BE49-F238E27FC236}">
                <a16:creationId xmlns:a16="http://schemas.microsoft.com/office/drawing/2014/main" xmlns="" id="{8847B37A-4139-4846-9755-DC4D6659F3F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17562" y="-467188"/>
            <a:ext cx="2754300" cy="1762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0181035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7">
            <a:extLst>
              <a:ext uri="{FF2B5EF4-FFF2-40B4-BE49-F238E27FC236}">
                <a16:creationId xmlns:a16="http://schemas.microsoft.com/office/drawing/2014/main" xmlns="" id="{5321D838-2C7E-4177-9DD3-DAC78324A2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 cstate="print">
            <a:alphaModFix am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9">
            <a:extLst>
              <a:ext uri="{FF2B5EF4-FFF2-40B4-BE49-F238E27FC236}">
                <a16:creationId xmlns:a16="http://schemas.microsoft.com/office/drawing/2014/main" xmlns="" id="{0146E45C-1450-4186-B501-74F221F897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34" name="Picture 11">
            <a:extLst>
              <a:ext uri="{FF2B5EF4-FFF2-40B4-BE49-F238E27FC236}">
                <a16:creationId xmlns:a16="http://schemas.microsoft.com/office/drawing/2014/main" xmlns="" id="{EEDDA48B-BC04-4915-ADA3-A1A9522EB0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35" name="Rectangle 13">
            <a:extLst>
              <a:ext uri="{FF2B5EF4-FFF2-40B4-BE49-F238E27FC236}">
                <a16:creationId xmlns:a16="http://schemas.microsoft.com/office/drawing/2014/main" xmlns="" id="{78C9D07A-5A22-4E55-B18A-47CF07E508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" name="Rectangle 15">
            <a:extLst>
              <a:ext uri="{FF2B5EF4-FFF2-40B4-BE49-F238E27FC236}">
                <a16:creationId xmlns:a16="http://schemas.microsoft.com/office/drawing/2014/main" xmlns="" id="{3D71E629-0739-4A59-972B-A9E9A4500E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37" name="Rectangle 17">
            <a:extLst>
              <a:ext uri="{FF2B5EF4-FFF2-40B4-BE49-F238E27FC236}">
                <a16:creationId xmlns:a16="http://schemas.microsoft.com/office/drawing/2014/main" xmlns="" id="{02AEAF3C-0CED-4482-86B9-3C180EDC9B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19">
            <a:extLst>
              <a:ext uri="{FF2B5EF4-FFF2-40B4-BE49-F238E27FC236}">
                <a16:creationId xmlns:a16="http://schemas.microsoft.com/office/drawing/2014/main" xmlns="" id="{5020BDF5-9C02-46E6-A235-B50ED2AF15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0" y="4368017"/>
            <a:ext cx="10439400" cy="1660332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02AD1AC-AAFA-4B65-A126-75BE9A750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158" y="4499572"/>
            <a:ext cx="9619488" cy="9552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3000"/>
              <a:t>Ramówka – czyli „przepis” na cztery lata w liceum</a:t>
            </a:r>
          </a:p>
        </p:txBody>
      </p:sp>
      <p:pic>
        <p:nvPicPr>
          <p:cNvPr id="39" name="Picture 21">
            <a:extLst>
              <a:ext uri="{FF2B5EF4-FFF2-40B4-BE49-F238E27FC236}">
                <a16:creationId xmlns:a16="http://schemas.microsoft.com/office/drawing/2014/main" xmlns="" id="{8A9197D8-E05A-4B70-8742-A3FE216EBDD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white">
          <a:xfrm>
            <a:off x="0" y="6020068"/>
            <a:ext cx="10439399" cy="275942"/>
          </a:xfrm>
          <a:prstGeom prst="rect">
            <a:avLst/>
          </a:prstGeom>
        </p:spPr>
      </p:pic>
      <p:pic>
        <p:nvPicPr>
          <p:cNvPr id="40" name="Picture 23">
            <a:extLst>
              <a:ext uri="{FF2B5EF4-FFF2-40B4-BE49-F238E27FC236}">
                <a16:creationId xmlns:a16="http://schemas.microsoft.com/office/drawing/2014/main" xmlns="" id="{6161444F-3323-47B2-B7CA-87E67EE6CA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white">
          <a:xfrm>
            <a:off x="10583333" y="6021062"/>
            <a:ext cx="1605490" cy="276940"/>
          </a:xfrm>
          <a:prstGeom prst="rect">
            <a:avLst/>
          </a:prstGeom>
        </p:spPr>
      </p:pic>
      <p:sp>
        <p:nvSpPr>
          <p:cNvPr id="41" name="Rectangle 25">
            <a:extLst>
              <a:ext uri="{FF2B5EF4-FFF2-40B4-BE49-F238E27FC236}">
                <a16:creationId xmlns:a16="http://schemas.microsoft.com/office/drawing/2014/main" xmlns="" id="{9A100E83-CB52-4190-BE11-7D3AE1AE44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">
          <a:xfrm>
            <a:off x="10594976" y="4367295"/>
            <a:ext cx="1597024" cy="1660332"/>
          </a:xfrm>
          <a:prstGeom prst="rect">
            <a:avLst/>
          </a:prstGeom>
          <a:solidFill>
            <a:schemeClr val="accent1"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xmlns="" id="{CB480135-0DE1-4B01-9C0E-67CFCE0AF2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77002068"/>
              </p:ext>
            </p:extLst>
          </p:nvPr>
        </p:nvGraphicFramePr>
        <p:xfrm>
          <a:off x="702210" y="559998"/>
          <a:ext cx="10439400" cy="39537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2935">
                  <a:extLst>
                    <a:ext uri="{9D8B030D-6E8A-4147-A177-3AD203B41FA5}">
                      <a16:colId xmlns:a16="http://schemas.microsoft.com/office/drawing/2014/main" xmlns="" val="2311204739"/>
                    </a:ext>
                  </a:extLst>
                </a:gridCol>
                <a:gridCol w="1130047">
                  <a:extLst>
                    <a:ext uri="{9D8B030D-6E8A-4147-A177-3AD203B41FA5}">
                      <a16:colId xmlns:a16="http://schemas.microsoft.com/office/drawing/2014/main" xmlns="" val="477862388"/>
                    </a:ext>
                  </a:extLst>
                </a:gridCol>
                <a:gridCol w="1144547">
                  <a:extLst>
                    <a:ext uri="{9D8B030D-6E8A-4147-A177-3AD203B41FA5}">
                      <a16:colId xmlns:a16="http://schemas.microsoft.com/office/drawing/2014/main" xmlns="" val="1819000036"/>
                    </a:ext>
                  </a:extLst>
                </a:gridCol>
                <a:gridCol w="25400">
                  <a:extLst>
                    <a:ext uri="{9D8B030D-6E8A-4147-A177-3AD203B41FA5}">
                      <a16:colId xmlns:a16="http://schemas.microsoft.com/office/drawing/2014/main" xmlns="" val="3080988932"/>
                    </a:ext>
                  </a:extLst>
                </a:gridCol>
                <a:gridCol w="917122">
                  <a:extLst>
                    <a:ext uri="{9D8B030D-6E8A-4147-A177-3AD203B41FA5}">
                      <a16:colId xmlns:a16="http://schemas.microsoft.com/office/drawing/2014/main" xmlns="" val="3071390415"/>
                    </a:ext>
                  </a:extLst>
                </a:gridCol>
                <a:gridCol w="967409">
                  <a:extLst>
                    <a:ext uri="{9D8B030D-6E8A-4147-A177-3AD203B41FA5}">
                      <a16:colId xmlns:a16="http://schemas.microsoft.com/office/drawing/2014/main" xmlns="" val="481628336"/>
                    </a:ext>
                  </a:extLst>
                </a:gridCol>
                <a:gridCol w="980660">
                  <a:extLst>
                    <a:ext uri="{9D8B030D-6E8A-4147-A177-3AD203B41FA5}">
                      <a16:colId xmlns:a16="http://schemas.microsoft.com/office/drawing/2014/main" xmlns="" val="165642608"/>
                    </a:ext>
                  </a:extLst>
                </a:gridCol>
                <a:gridCol w="25400">
                  <a:extLst>
                    <a:ext uri="{9D8B030D-6E8A-4147-A177-3AD203B41FA5}">
                      <a16:colId xmlns:a16="http://schemas.microsoft.com/office/drawing/2014/main" xmlns="" val="2496449383"/>
                    </a:ext>
                  </a:extLst>
                </a:gridCol>
                <a:gridCol w="875748">
                  <a:extLst>
                    <a:ext uri="{9D8B030D-6E8A-4147-A177-3AD203B41FA5}">
                      <a16:colId xmlns:a16="http://schemas.microsoft.com/office/drawing/2014/main" xmlns="" val="1735312105"/>
                    </a:ext>
                  </a:extLst>
                </a:gridCol>
                <a:gridCol w="2130132">
                  <a:extLst>
                    <a:ext uri="{9D8B030D-6E8A-4147-A177-3AD203B41FA5}">
                      <a16:colId xmlns:a16="http://schemas.microsoft.com/office/drawing/2014/main" xmlns="" val="3246780675"/>
                    </a:ext>
                  </a:extLst>
                </a:gridCol>
              </a:tblGrid>
              <a:tr h="1255550">
                <a:tc gridSpan="3">
                  <a:txBody>
                    <a:bodyPr/>
                    <a:lstStyle/>
                    <a:p>
                      <a:pPr marL="76200">
                        <a:spcAft>
                          <a:spcPts val="0"/>
                        </a:spcAft>
                      </a:pPr>
                      <a:r>
                        <a:rPr lang="pl-PL" sz="2100" b="0" dirty="0">
                          <a:effectLst/>
                        </a:rPr>
                        <a:t>Przedmioty w zakresie </a:t>
                      </a:r>
                      <a:r>
                        <a:rPr lang="pl-PL" sz="2100" dirty="0">
                          <a:effectLst/>
                        </a:rPr>
                        <a:t>rozszerzonym</a:t>
                      </a:r>
                      <a:endParaRPr lang="pl-PL" sz="2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500">
                          <a:effectLst/>
                        </a:rPr>
                        <a:t> </a:t>
                      </a:r>
                      <a:endParaRPr lang="pl-PL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R="243205" algn="r">
                        <a:spcAft>
                          <a:spcPts val="0"/>
                        </a:spcAft>
                      </a:pPr>
                      <a:r>
                        <a:rPr lang="pl-PL" sz="2100">
                          <a:effectLst/>
                        </a:rPr>
                        <a:t>4</a:t>
                      </a:r>
                      <a:endParaRPr lang="pl-PL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R="256540" algn="r">
                        <a:spcAft>
                          <a:spcPts val="0"/>
                        </a:spcAft>
                      </a:pPr>
                      <a:r>
                        <a:rPr lang="pl-PL" sz="2100">
                          <a:effectLst/>
                        </a:rPr>
                        <a:t>5</a:t>
                      </a:r>
                      <a:endParaRPr lang="pl-PL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R="267970" algn="r">
                        <a:spcAft>
                          <a:spcPts val="0"/>
                        </a:spcAft>
                      </a:pPr>
                      <a:r>
                        <a:rPr lang="pl-PL" sz="2100">
                          <a:effectLst/>
                        </a:rPr>
                        <a:t>7</a:t>
                      </a:r>
                      <a:endParaRPr lang="pl-PL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500">
                          <a:effectLst/>
                        </a:rPr>
                        <a:t> </a:t>
                      </a:r>
                      <a:endParaRPr lang="pl-PL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R="281940" algn="r">
                        <a:spcAft>
                          <a:spcPts val="0"/>
                        </a:spcAft>
                      </a:pPr>
                      <a:r>
                        <a:rPr lang="pl-PL" sz="2100">
                          <a:effectLst/>
                        </a:rPr>
                        <a:t>6</a:t>
                      </a:r>
                      <a:endParaRPr lang="pl-PL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100" dirty="0">
                          <a:effectLst/>
                        </a:rPr>
                        <a:t>22</a:t>
                      </a:r>
                      <a:endParaRPr lang="pl-PL" sz="2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4246439880"/>
                  </a:ext>
                </a:extLst>
              </a:tr>
              <a:tr h="92161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600" dirty="0">
                          <a:effectLst/>
                        </a:rPr>
                        <a:t> </a:t>
                      </a:r>
                      <a:endParaRPr lang="pl-PL" sz="2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600">
                          <a:effectLst/>
                        </a:rPr>
                        <a:t> </a:t>
                      </a:r>
                      <a:endParaRPr lang="pl-PL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600">
                          <a:effectLst/>
                        </a:rPr>
                        <a:t> </a:t>
                      </a:r>
                      <a:endParaRPr lang="pl-PL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600">
                          <a:effectLst/>
                        </a:rPr>
                        <a:t> </a:t>
                      </a:r>
                      <a:endParaRPr lang="pl-PL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600">
                          <a:effectLst/>
                        </a:rPr>
                        <a:t> </a:t>
                      </a:r>
                      <a:endParaRPr lang="pl-PL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600">
                          <a:effectLst/>
                        </a:rPr>
                        <a:t> </a:t>
                      </a:r>
                      <a:endParaRPr lang="pl-PL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600">
                          <a:effectLst/>
                        </a:rPr>
                        <a:t> </a:t>
                      </a:r>
                      <a:endParaRPr lang="pl-PL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600">
                          <a:effectLst/>
                        </a:rPr>
                        <a:t> </a:t>
                      </a:r>
                      <a:endParaRPr lang="pl-PL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489391197"/>
                  </a:ext>
                </a:extLst>
              </a:tr>
              <a:tr h="1021220">
                <a:tc gridSpan="3">
                  <a:txBody>
                    <a:bodyPr/>
                    <a:lstStyle/>
                    <a:p>
                      <a:pPr marL="76200">
                        <a:lnSpc>
                          <a:spcPts val="1005"/>
                        </a:lnSpc>
                        <a:spcAft>
                          <a:spcPts val="0"/>
                        </a:spcAft>
                      </a:pPr>
                      <a:r>
                        <a:rPr lang="pl-PL" sz="2100" dirty="0">
                          <a:effectLst/>
                        </a:rPr>
                        <a:t>Razem na obowiązkowe zajęcia</a:t>
                      </a:r>
                    </a:p>
                    <a:p>
                      <a:pPr marL="76200">
                        <a:lnSpc>
                          <a:spcPts val="1005"/>
                        </a:lnSpc>
                        <a:spcAft>
                          <a:spcPts val="0"/>
                        </a:spcAft>
                      </a:pPr>
                      <a:endParaRPr lang="pl-PL" sz="2100" dirty="0">
                        <a:effectLst/>
                      </a:endParaRPr>
                    </a:p>
                    <a:p>
                      <a:pPr marL="76200">
                        <a:lnSpc>
                          <a:spcPts val="1005"/>
                        </a:lnSpc>
                        <a:spcAft>
                          <a:spcPts val="0"/>
                        </a:spcAft>
                      </a:pPr>
                      <a:r>
                        <a:rPr lang="pl-PL" sz="2100" dirty="0">
                          <a:effectLst/>
                        </a:rPr>
                        <a:t> edukacyjne i zajęcia z wychowawcą</a:t>
                      </a:r>
                      <a:endParaRPr lang="pl-PL" sz="2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800">
                          <a:effectLst/>
                        </a:rPr>
                        <a:t> </a:t>
                      </a:r>
                      <a:endParaRPr lang="pl-PL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R="40005" algn="ctr">
                        <a:lnSpc>
                          <a:spcPts val="1005"/>
                        </a:lnSpc>
                        <a:spcAft>
                          <a:spcPts val="0"/>
                        </a:spcAft>
                      </a:pPr>
                      <a:r>
                        <a:rPr lang="pl-PL" sz="1900">
                          <a:effectLst/>
                        </a:rPr>
                        <a:t>30 </a:t>
                      </a:r>
                      <a:endParaRPr lang="pl-PL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R="66040" algn="ctr">
                        <a:lnSpc>
                          <a:spcPts val="1005"/>
                        </a:lnSpc>
                        <a:spcAft>
                          <a:spcPts val="0"/>
                        </a:spcAft>
                      </a:pPr>
                      <a:r>
                        <a:rPr lang="pl-PL" sz="1900">
                          <a:effectLst/>
                        </a:rPr>
                        <a:t>34 </a:t>
                      </a:r>
                      <a:endParaRPr lang="pl-PL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R="153670" algn="r">
                        <a:lnSpc>
                          <a:spcPts val="1005"/>
                        </a:lnSpc>
                        <a:spcAft>
                          <a:spcPts val="0"/>
                        </a:spcAft>
                      </a:pPr>
                      <a:r>
                        <a:rPr lang="pl-PL" sz="1900">
                          <a:effectLst/>
                        </a:rPr>
                        <a:t>32 </a:t>
                      </a:r>
                      <a:endParaRPr lang="pl-PL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800">
                          <a:effectLst/>
                        </a:rPr>
                        <a:t> </a:t>
                      </a:r>
                      <a:endParaRPr lang="pl-PL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R="154940" algn="r">
                        <a:lnSpc>
                          <a:spcPts val="1005"/>
                        </a:lnSpc>
                        <a:spcAft>
                          <a:spcPts val="0"/>
                        </a:spcAft>
                      </a:pPr>
                      <a:r>
                        <a:rPr lang="pl-PL" sz="1900">
                          <a:effectLst/>
                        </a:rPr>
                        <a:t>25</a:t>
                      </a:r>
                      <a:endParaRPr lang="pl-PL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5"/>
                        </a:lnSpc>
                        <a:spcAft>
                          <a:spcPts val="0"/>
                        </a:spcAft>
                      </a:pPr>
                      <a:r>
                        <a:rPr lang="pl-PL" sz="1900" dirty="0">
                          <a:effectLst/>
                        </a:rPr>
                        <a:t>121</a:t>
                      </a:r>
                      <a:endParaRPr lang="pl-PL" sz="2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4291897464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76200">
                        <a:spcAft>
                          <a:spcPts val="0"/>
                        </a:spcAft>
                      </a:pPr>
                      <a:endParaRPr lang="pl-PL" sz="2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300" dirty="0">
                          <a:effectLst/>
                        </a:rPr>
                        <a:t> </a:t>
                      </a:r>
                      <a:endParaRPr lang="pl-PL" sz="2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300" dirty="0">
                          <a:effectLst/>
                        </a:rPr>
                        <a:t> </a:t>
                      </a:r>
                      <a:endParaRPr lang="pl-PL" sz="2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300">
                          <a:effectLst/>
                        </a:rPr>
                        <a:t> </a:t>
                      </a:r>
                      <a:endParaRPr lang="pl-PL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300">
                          <a:effectLst/>
                        </a:rPr>
                        <a:t> </a:t>
                      </a:r>
                      <a:endParaRPr lang="pl-PL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300">
                          <a:effectLst/>
                        </a:rPr>
                        <a:t> </a:t>
                      </a:r>
                      <a:endParaRPr lang="pl-PL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300">
                          <a:effectLst/>
                        </a:rPr>
                        <a:t> </a:t>
                      </a:r>
                      <a:endParaRPr lang="pl-PL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300">
                          <a:effectLst/>
                        </a:rPr>
                        <a:t> </a:t>
                      </a:r>
                      <a:endParaRPr lang="pl-PL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300">
                          <a:effectLst/>
                        </a:rPr>
                        <a:t> </a:t>
                      </a:r>
                      <a:endParaRPr lang="pl-PL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280383243"/>
                  </a:ext>
                </a:extLst>
              </a:tr>
              <a:tr h="683031">
                <a:tc gridSpan="3">
                  <a:txBody>
                    <a:bodyPr/>
                    <a:lstStyle/>
                    <a:p>
                      <a:pPr marL="76200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pl-PL" sz="2100" dirty="0">
                          <a:effectLst/>
                        </a:rPr>
                        <a:t>Godziny do dyspozycji dyrektora</a:t>
                      </a:r>
                    </a:p>
                    <a:p>
                      <a:pPr marL="76200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endParaRPr lang="pl-PL" sz="2100" dirty="0">
                        <a:effectLst/>
                      </a:endParaRPr>
                    </a:p>
                    <a:p>
                      <a:pPr marL="76200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pl-PL" sz="2100" dirty="0">
                          <a:effectLst/>
                        </a:rPr>
                        <a:t> szkoły</a:t>
                      </a:r>
                    </a:p>
                    <a:p>
                      <a:pPr marL="76200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endParaRPr lang="pl-PL" sz="2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76200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endParaRPr lang="pl-PL" sz="2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76200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endParaRPr lang="pl-PL" sz="2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>
                          <a:effectLst/>
                        </a:rPr>
                        <a:t> </a:t>
                      </a:r>
                      <a:endParaRPr lang="pl-PL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</a:rPr>
                        <a:t> </a:t>
                      </a:r>
                      <a:endParaRPr lang="pl-PL" sz="2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</a:rPr>
                        <a:t> </a:t>
                      </a:r>
                      <a:endParaRPr lang="pl-PL" sz="2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R="572770" algn="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pl-PL" sz="2100" dirty="0">
                          <a:effectLst/>
                        </a:rPr>
                        <a:t>2</a:t>
                      </a:r>
                      <a:endParaRPr lang="pl-PL" sz="2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</a:rPr>
                        <a:t> </a:t>
                      </a:r>
                      <a:endParaRPr lang="pl-PL" sz="2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</a:rPr>
                        <a:t> </a:t>
                      </a:r>
                      <a:endParaRPr lang="pl-PL" sz="2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pl-PL" sz="2100">
                          <a:effectLst/>
                        </a:rPr>
                        <a:t>2</a:t>
                      </a:r>
                      <a:endParaRPr lang="pl-PL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4282819821"/>
                  </a:ext>
                </a:extLst>
              </a:tr>
              <a:tr h="396147">
                <a:tc>
                  <a:txBody>
                    <a:bodyPr/>
                    <a:lstStyle/>
                    <a:p>
                      <a:pPr marL="76200">
                        <a:lnSpc>
                          <a:spcPts val="1115"/>
                        </a:lnSpc>
                        <a:spcAft>
                          <a:spcPts val="0"/>
                        </a:spcAft>
                      </a:pPr>
                      <a:r>
                        <a:rPr lang="pl-PL" sz="2100" b="1" dirty="0">
                          <a:effectLst/>
                        </a:rPr>
                        <a:t>OGÓŁEM</a:t>
                      </a:r>
                    </a:p>
                    <a:p>
                      <a:pPr marL="76200">
                        <a:lnSpc>
                          <a:spcPts val="1115"/>
                        </a:lnSpc>
                        <a:spcAft>
                          <a:spcPts val="0"/>
                        </a:spcAft>
                      </a:pPr>
                      <a:endParaRPr lang="pl-PL" sz="2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>
                          <a:effectLst/>
                        </a:rPr>
                        <a:t> </a:t>
                      </a:r>
                      <a:endParaRPr lang="pl-PL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>
                          <a:effectLst/>
                        </a:rPr>
                        <a:t> </a:t>
                      </a:r>
                      <a:endParaRPr lang="pl-PL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>
                          <a:effectLst/>
                        </a:rPr>
                        <a:t> </a:t>
                      </a:r>
                      <a:endParaRPr lang="pl-PL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>
                          <a:effectLst/>
                        </a:rPr>
                        <a:t> </a:t>
                      </a:r>
                      <a:endParaRPr lang="pl-PL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>
                          <a:effectLst/>
                        </a:rPr>
                        <a:t> </a:t>
                      </a:r>
                      <a:endParaRPr lang="pl-PL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marR="25400" algn="ctr">
                        <a:lnSpc>
                          <a:spcPts val="1110"/>
                        </a:lnSpc>
                        <a:spcAft>
                          <a:spcPts val="0"/>
                        </a:spcAft>
                      </a:pPr>
                      <a:r>
                        <a:rPr lang="pl-PL" sz="2100" b="1" dirty="0">
                          <a:effectLst/>
                        </a:rPr>
                        <a:t>123</a:t>
                      </a:r>
                      <a:endParaRPr lang="pl-PL" sz="2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>
                          <a:effectLst/>
                        </a:rPr>
                        <a:t> </a:t>
                      </a:r>
                      <a:endParaRPr lang="pl-PL" sz="2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2000" dirty="0">
                          <a:effectLst/>
                        </a:rPr>
                        <a:t> </a:t>
                      </a:r>
                      <a:endParaRPr lang="pl-PL" sz="2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4254013591"/>
                  </a:ext>
                </a:extLst>
              </a:tr>
            </a:tbl>
          </a:graphicData>
        </a:graphic>
      </p:graphicFrame>
      <p:pic>
        <p:nvPicPr>
          <p:cNvPr id="5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xmlns="" id="{00EFEA6D-F34F-4633-A278-7EA0A41231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18338" y="-97137"/>
            <a:ext cx="2753275" cy="150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1363622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BF30CB8-6C42-4FC4-87C3-1775AEE98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Zajęcia dodatkowe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xmlns="" id="{97E4CDD1-7F2E-4762-A880-E96F994BB0E0}"/>
              </a:ext>
            </a:extLst>
          </p:cNvPr>
          <p:cNvSpPr/>
          <p:nvPr/>
        </p:nvSpPr>
        <p:spPr>
          <a:xfrm>
            <a:off x="1630017" y="2668888"/>
            <a:ext cx="10018643" cy="3265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indent="-179705">
              <a:lnSpc>
                <a:spcPct val="104000"/>
              </a:lnSpc>
              <a:spcAft>
                <a:spcPts val="0"/>
              </a:spcAft>
            </a:pPr>
            <a:r>
              <a:rPr lang="pl-PL" sz="40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Religia /etyka</a:t>
            </a:r>
            <a:endParaRPr lang="pl-PL" sz="4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80340" indent="-179705">
              <a:lnSpc>
                <a:spcPct val="104000"/>
              </a:lnSpc>
              <a:spcAft>
                <a:spcPts val="0"/>
              </a:spcAft>
            </a:pPr>
            <a:r>
              <a:rPr lang="pl-PL" sz="40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Wychowanie do życie w rodzinie</a:t>
            </a:r>
            <a:endParaRPr lang="pl-PL" sz="4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80340" indent="-179705">
              <a:lnSpc>
                <a:spcPct val="104000"/>
              </a:lnSpc>
              <a:spcAft>
                <a:spcPts val="0"/>
              </a:spcAft>
            </a:pPr>
            <a:r>
              <a:rPr lang="pl-PL" sz="40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Doradztwo zawodowe</a:t>
            </a:r>
            <a:endParaRPr lang="pl-PL" sz="4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80340" indent="-179705">
              <a:lnSpc>
                <a:spcPct val="104000"/>
              </a:lnSpc>
              <a:spcAft>
                <a:spcPts val="0"/>
              </a:spcAft>
            </a:pPr>
            <a:r>
              <a:rPr lang="pl-PL" sz="40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Pomoc psychologiczno-pedagogiczna</a:t>
            </a:r>
            <a:endParaRPr lang="pl-PL" sz="4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80340" indent="-179705">
              <a:lnSpc>
                <a:spcPct val="104000"/>
              </a:lnSpc>
              <a:spcAft>
                <a:spcPts val="0"/>
              </a:spcAft>
            </a:pPr>
            <a:r>
              <a:rPr lang="pl-PL" sz="4000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Rewalidacja</a:t>
            </a:r>
            <a:endParaRPr lang="pl-PL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8B282CD4-18C3-43D1-8759-92A7AC35E0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98775" y="1450814"/>
            <a:ext cx="4380759" cy="1978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165359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83EF6A9-A975-4063-B6AA-124F2EA5F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Rozszerzenia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xmlns="" id="{C67B6D08-1406-4924-9E9B-07AFBCC8D702}"/>
              </a:ext>
            </a:extLst>
          </p:cNvPr>
          <p:cNvSpPr/>
          <p:nvPr/>
        </p:nvSpPr>
        <p:spPr>
          <a:xfrm>
            <a:off x="773086" y="2235277"/>
            <a:ext cx="10862321" cy="4252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9000"/>
              </a:lnSpc>
              <a:spcAft>
                <a:spcPts val="0"/>
              </a:spcAft>
              <a:tabLst>
                <a:tab pos="185420" algn="l"/>
              </a:tabLst>
            </a:pPr>
            <a:r>
              <a:rPr lang="pl-PL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Na przedmioty w zakresie rozszerzonym (dodatkowo, poza wymiarem godzin określonym dla przedmiotów w zakresie podstawowym), w czteroletnim okresie nauczania, należy przeznaczyć:</a:t>
            </a:r>
            <a:endParaRPr lang="pl-PL" sz="24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ts val="610"/>
              </a:lnSpc>
              <a:spcAft>
                <a:spcPts val="0"/>
              </a:spcAft>
            </a:pPr>
            <a:r>
              <a:rPr lang="pl-PL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pl-PL" sz="24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257300" lvl="2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457835" algn="l"/>
              </a:tabLst>
            </a:pPr>
            <a:r>
              <a:rPr lang="pl-PL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w przypadku języka polskiego, wiedzy o społeczeństwie, historii muzyki, historii sztuki, języka łacińskiego i kultury antycznej oraz filozofii </a:t>
            </a:r>
          </a:p>
          <a:p>
            <a:pPr lvl="2">
              <a:lnSpc>
                <a:spcPct val="115000"/>
              </a:lnSpc>
              <a:spcAft>
                <a:spcPts val="0"/>
              </a:spcAft>
              <a:tabLst>
                <a:tab pos="457835" algn="l"/>
              </a:tabLst>
            </a:pPr>
            <a:r>
              <a:rPr lang="pl-PL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– po 8 godzin tygodniowo;</a:t>
            </a:r>
            <a:endParaRPr lang="pl-PL" sz="24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ts val="5"/>
              </a:lnSpc>
              <a:spcAft>
                <a:spcPts val="0"/>
              </a:spcAft>
            </a:pPr>
            <a:r>
              <a:rPr lang="pl-PL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pl-PL" sz="24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257300" lvl="2" indent="-342900">
              <a:lnSpc>
                <a:spcPct val="128000"/>
              </a:lnSpc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467995" algn="l"/>
              </a:tabLst>
            </a:pPr>
            <a:r>
              <a:rPr lang="pl-PL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w przypadku języka obcego nowożytnego, historii, geografii, biologii, chemii, fizyki, matematyki oraz informatyki </a:t>
            </a:r>
          </a:p>
          <a:p>
            <a:pPr lvl="2">
              <a:lnSpc>
                <a:spcPct val="128000"/>
              </a:lnSpc>
              <a:spcAft>
                <a:spcPts val="0"/>
              </a:spcAft>
              <a:tabLst>
                <a:tab pos="467995" algn="l"/>
              </a:tabLst>
            </a:pPr>
            <a:r>
              <a:rPr lang="pl-PL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– po 6 godzin tygodniowo.</a:t>
            </a:r>
            <a:endParaRPr lang="pl-PL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28459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3E1C3C5-3735-4C9D-B191-9CA5098BA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pl-PL" sz="3100"/>
              <a:t>Rozszerzenia </a:t>
            </a:r>
            <a:br>
              <a:rPr lang="pl-PL" sz="3100"/>
            </a:br>
            <a:r>
              <a:rPr lang="pl-PL" sz="3100"/>
              <a:t>propozycje na rok szkolny 2019/2020 -2023/2024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B4232496-6637-4382-8A1F-891371129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8593" y="2336873"/>
            <a:ext cx="9253408" cy="3937318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endParaRPr lang="pl-PL" sz="40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pl-PL" sz="4000" b="1" dirty="0"/>
              <a:t>język polski, historia, język obcy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4000" b="1" dirty="0"/>
              <a:t>matematyka, informatyka, geografia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4000" b="1" dirty="0"/>
              <a:t>biologia, chemia, fizyka</a:t>
            </a:r>
          </a:p>
        </p:txBody>
      </p:sp>
      <p:pic>
        <p:nvPicPr>
          <p:cNvPr id="5" name="Obraz 4" descr="Obraz zawierający czerwony, podłoże, wewnątrz&#10;&#10;Opis wygenerowany automatycznie">
            <a:extLst>
              <a:ext uri="{FF2B5EF4-FFF2-40B4-BE49-F238E27FC236}">
                <a16:creationId xmlns:a16="http://schemas.microsoft.com/office/drawing/2014/main" xmlns="" id="{05835AC7-02A4-4287-899F-7D5C5ACB46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5685" y="2622465"/>
            <a:ext cx="2692907" cy="3366133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5077335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C61BA4D-73CE-4465-BA79-A1A62639E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Nowość od roku szkolnego </a:t>
            </a:r>
            <a:r>
              <a:rPr lang="pl-PL" dirty="0" smtClean="0"/>
              <a:t>2020/2021 </a:t>
            </a:r>
            <a:r>
              <a:rPr lang="pl-PL" dirty="0"/>
              <a:t>!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xmlns="" id="{1A6320D8-AA7F-4FFD-AF76-CE1459C6DC2F}"/>
              </a:ext>
            </a:extLst>
          </p:cNvPr>
          <p:cNvSpPr/>
          <p:nvPr/>
        </p:nvSpPr>
        <p:spPr>
          <a:xfrm>
            <a:off x="300251" y="1997839"/>
            <a:ext cx="917129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2800" dirty="0" smtClean="0">
              <a:solidFill>
                <a:srgbClr val="002060"/>
              </a:solidFill>
            </a:endParaRPr>
          </a:p>
          <a:p>
            <a:r>
              <a:rPr lang="pl-PL" sz="2800" dirty="0" smtClean="0">
                <a:solidFill>
                  <a:srgbClr val="002060"/>
                </a:solidFill>
              </a:rPr>
              <a:t>Od </a:t>
            </a:r>
            <a:r>
              <a:rPr lang="pl-PL" sz="2800" dirty="0">
                <a:solidFill>
                  <a:srgbClr val="002060"/>
                </a:solidFill>
              </a:rPr>
              <a:t>roku szkolnego </a:t>
            </a:r>
            <a:r>
              <a:rPr lang="pl-PL" sz="2800" dirty="0" smtClean="0">
                <a:solidFill>
                  <a:srgbClr val="002060"/>
                </a:solidFill>
              </a:rPr>
              <a:t>2020/2021 proponujemy </a:t>
            </a:r>
          </a:p>
          <a:p>
            <a:r>
              <a:rPr lang="pl-PL" sz="2800" dirty="0" smtClean="0">
                <a:solidFill>
                  <a:srgbClr val="002060"/>
                </a:solidFill>
              </a:rPr>
              <a:t>we współpracy z firmą RAFAKO S.A. RACIBÓRZ</a:t>
            </a:r>
          </a:p>
          <a:p>
            <a:r>
              <a:rPr lang="pl-PL" sz="2800" dirty="0" smtClean="0">
                <a:solidFill>
                  <a:srgbClr val="002060"/>
                </a:solidFill>
              </a:rPr>
              <a:t>podjęcie  praktyk w zawodzie </a:t>
            </a:r>
          </a:p>
          <a:p>
            <a:r>
              <a:rPr lang="pl-PL" sz="2800" dirty="0" smtClean="0">
                <a:solidFill>
                  <a:srgbClr val="002060"/>
                </a:solidFill>
              </a:rPr>
              <a:t>ślusarz z uprawnieniami do</a:t>
            </a:r>
          </a:p>
          <a:p>
            <a:r>
              <a:rPr lang="pl-PL" sz="2800" dirty="0">
                <a:solidFill>
                  <a:srgbClr val="002060"/>
                </a:solidFill>
              </a:rPr>
              <a:t>w</a:t>
            </a:r>
            <a:r>
              <a:rPr lang="pl-PL" sz="2800" dirty="0" smtClean="0">
                <a:solidFill>
                  <a:srgbClr val="002060"/>
                </a:solidFill>
              </a:rPr>
              <a:t>ykonywania zawodu spawacza.</a:t>
            </a:r>
          </a:p>
          <a:p>
            <a:r>
              <a:rPr lang="pl-PL" sz="2800" dirty="0" smtClean="0">
                <a:solidFill>
                  <a:srgbClr val="002060"/>
                </a:solidFill>
              </a:rPr>
              <a:t>Gwarancja zatrudnienia w RAFAKO. </a:t>
            </a:r>
            <a:endParaRPr lang="pl-PL" sz="2800" dirty="0">
              <a:solidFill>
                <a:srgbClr val="002060"/>
              </a:solidFill>
            </a:endParaRPr>
          </a:p>
        </p:txBody>
      </p:sp>
      <p:sp>
        <p:nvSpPr>
          <p:cNvPr id="4" name="AutoShape 2" descr="Rafako chce mieć minimum jeden gotowy prototyp autobusu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28" name="Picture 4" descr="Rafako chce mieć minimum jeden gotowy prototyp autobusu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39558" y="3936700"/>
            <a:ext cx="4684380" cy="2810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79093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5321D838-2C7E-4177-9DD3-DAC78324A2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 cstate="print">
            <a:alphaModFix am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0146E45C-1450-4186-B501-74F221F897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EEDDA48B-BC04-4915-ADA3-A1A9522EB0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78C9D07A-5A22-4E55-B18A-47CF07E508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3D71E629-0739-4A59-972B-A9E9A4500E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xmlns="" id="{02AEAF3C-0CED-4482-86B9-3C180EDC9B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FEBA43B-3A90-48AA-8B03-3EF4BD7EB7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212" r="-2" b="9532"/>
          <a:stretch/>
        </p:blipFill>
        <p:spPr bwMode="auto">
          <a:xfrm>
            <a:off x="2447517" y="278296"/>
            <a:ext cx="7991881" cy="3742643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5020BDF5-9C02-46E6-A235-B50ED2AF15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0" y="4368017"/>
            <a:ext cx="10439400" cy="1660332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BDD9D03-86D7-4E03-A44A-1CF3E87F5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158" y="4499572"/>
            <a:ext cx="9619488" cy="9552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/>
              <a:t>Nasz patron</a:t>
            </a:r>
            <a:endParaRPr lang="en-US" sz="4800" dirty="0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8A9197D8-E05A-4B70-8742-A3FE216EBDD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white">
          <a:xfrm>
            <a:off x="0" y="6020068"/>
            <a:ext cx="10439399" cy="275942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6161444F-3323-47B2-B7CA-87E67EE6CA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white">
          <a:xfrm>
            <a:off x="10583333" y="6021062"/>
            <a:ext cx="1605490" cy="276940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9A100E83-CB52-4190-BE11-7D3AE1AE44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">
          <a:xfrm>
            <a:off x="10594976" y="4367295"/>
            <a:ext cx="1597024" cy="1660332"/>
          </a:xfrm>
          <a:prstGeom prst="rect">
            <a:avLst/>
          </a:prstGeom>
          <a:solidFill>
            <a:schemeClr val="accent1"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33263351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161398E-BD06-4960-87D2-F3758F2ED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Nie tylko nauką człowiek żyje...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xmlns="" id="{6E9BEB90-4F20-4975-B87D-8608C3C105BE}"/>
              </a:ext>
            </a:extLst>
          </p:cNvPr>
          <p:cNvSpPr/>
          <p:nvPr/>
        </p:nvSpPr>
        <p:spPr>
          <a:xfrm>
            <a:off x="914399" y="2438400"/>
            <a:ext cx="1101255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>
                <a:solidFill>
                  <a:srgbClr val="002060"/>
                </a:solidFill>
              </a:rPr>
              <a:t>Tradycyjnie, jak co roku wyjeżdżamy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l-PL" sz="2800" dirty="0">
                <a:solidFill>
                  <a:srgbClr val="002060"/>
                </a:solidFill>
              </a:rPr>
              <a:t>do kina,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l-PL" sz="2800" dirty="0">
                <a:solidFill>
                  <a:srgbClr val="002060"/>
                </a:solidFill>
              </a:rPr>
              <a:t>do teatru,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l-PL" sz="2800" dirty="0">
                <a:solidFill>
                  <a:srgbClr val="002060"/>
                </a:solidFill>
              </a:rPr>
              <a:t>na wyższe uczelnie,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l-PL" sz="2800" dirty="0">
                <a:solidFill>
                  <a:srgbClr val="002060"/>
                </a:solidFill>
              </a:rPr>
              <a:t>na wykłady naukowe,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l-PL" sz="2800" dirty="0">
                <a:solidFill>
                  <a:srgbClr val="002060"/>
                </a:solidFill>
              </a:rPr>
              <a:t>narciarskie eskapady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l-PL" sz="2800" dirty="0">
                <a:solidFill>
                  <a:srgbClr val="002060"/>
                </a:solidFill>
              </a:rPr>
              <a:t>na mecze.</a:t>
            </a:r>
          </a:p>
          <a:p>
            <a:r>
              <a:rPr lang="pl-PL" sz="2800" dirty="0">
                <a:solidFill>
                  <a:srgbClr val="002060"/>
                </a:solidFill>
              </a:rPr>
              <a:t> Spotykamy się z ciekawymi ludźmi i jeździmy na wycieczki krajowe i zagraniczne (np.: 2016 – Czechy, 2017 – Niemcy, 2018 – Grecja, Austria, 2019 – Bułgaria)</a:t>
            </a:r>
          </a:p>
        </p:txBody>
      </p:sp>
      <p:pic>
        <p:nvPicPr>
          <p:cNvPr id="6" name="Obraz 5" descr="Obraz zawierający budynek&#10;&#10;Opis wygenerowany automatycznie">
            <a:extLst>
              <a:ext uri="{FF2B5EF4-FFF2-40B4-BE49-F238E27FC236}">
                <a16:creationId xmlns:a16="http://schemas.microsoft.com/office/drawing/2014/main" xmlns="" id="{93F9E949-C5C1-4D74-A8B3-91B01B3E90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184997">
            <a:off x="9771418" y="2262840"/>
            <a:ext cx="1462397" cy="21935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Obraz 7" descr="Obraz zawierający tekst, mapa&#10;&#10;Opis wygenerowany automatycznie">
            <a:extLst>
              <a:ext uri="{FF2B5EF4-FFF2-40B4-BE49-F238E27FC236}">
                <a16:creationId xmlns:a16="http://schemas.microsoft.com/office/drawing/2014/main" xmlns="" id="{8ABDF4AB-0E4B-4797-AED9-D58118EE87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288124">
            <a:off x="5925399" y="3261847"/>
            <a:ext cx="1537266" cy="153726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Obraz 9" descr="Obraz zawierający niebo&#10;&#10;Opis wygenerowany automatycznie">
            <a:extLst>
              <a:ext uri="{FF2B5EF4-FFF2-40B4-BE49-F238E27FC236}">
                <a16:creationId xmlns:a16="http://schemas.microsoft.com/office/drawing/2014/main" xmlns="" id="{71D80E23-F798-4948-BBDD-197AF2F5DC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32919" y="1941334"/>
            <a:ext cx="2029327" cy="14947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Obraz 11" descr="Obraz zawierający tekst, książka&#10;&#10;Opis wygenerowany automatycznie">
            <a:extLst>
              <a:ext uri="{FF2B5EF4-FFF2-40B4-BE49-F238E27FC236}">
                <a16:creationId xmlns:a16="http://schemas.microsoft.com/office/drawing/2014/main" xmlns="" id="{71B84C8A-0993-4BB1-888C-0087EC23E6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642101">
            <a:off x="7798111" y="3593454"/>
            <a:ext cx="1775361" cy="12916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Obraz 13" descr="Obraz zawierający tekst&#10;&#10;Opis wygenerowany automatycznie">
            <a:extLst>
              <a:ext uri="{FF2B5EF4-FFF2-40B4-BE49-F238E27FC236}">
                <a16:creationId xmlns:a16="http://schemas.microsoft.com/office/drawing/2014/main" xmlns="" id="{569388E1-5805-4CA6-9F7F-F7DC5FF9D4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22674" y="4491539"/>
            <a:ext cx="1247763" cy="124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43939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BB8EADB-CFA4-4266-88B2-293DBB7D5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pPr algn="ctr"/>
            <a:r>
              <a:rPr lang="pl-PL" dirty="0"/>
              <a:t>Sposób przeliczania na punkty rekrutacyjne  wyników egzaminu ósmoklasisty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DBCC98B1-C763-4DBF-9FAD-2FF6C4D89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0" y="2336873"/>
            <a:ext cx="7897741" cy="359931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l-PL" sz="3600" dirty="0">
                <a:solidFill>
                  <a:srgbClr val="002060"/>
                </a:solidFill>
              </a:rPr>
              <a:t>Wyniki z egzaminu ósmoklasisty:  </a:t>
            </a:r>
          </a:p>
          <a:p>
            <a:pPr marL="457200" indent="-457200">
              <a:buAutoNum type="alphaLcParenR"/>
            </a:pPr>
            <a:r>
              <a:rPr lang="pl-PL" sz="3600" dirty="0">
                <a:solidFill>
                  <a:srgbClr val="002060"/>
                </a:solidFill>
              </a:rPr>
              <a:t>wynik z języka polskiego mnoży się razy 0,3, </a:t>
            </a:r>
          </a:p>
          <a:p>
            <a:pPr marL="457200" indent="-457200">
              <a:buAutoNum type="alphaLcParenR"/>
            </a:pPr>
            <a:r>
              <a:rPr lang="pl-PL" sz="3600" dirty="0">
                <a:solidFill>
                  <a:srgbClr val="002060"/>
                </a:solidFill>
              </a:rPr>
              <a:t>wynik z matematyki mnoży się razy 0,3,</a:t>
            </a:r>
          </a:p>
          <a:p>
            <a:pPr marL="457200" indent="-457200">
              <a:buAutoNum type="alphaLcParenR"/>
            </a:pPr>
            <a:r>
              <a:rPr lang="pl-PL" sz="3600" dirty="0">
                <a:solidFill>
                  <a:srgbClr val="002060"/>
                </a:solidFill>
              </a:rPr>
              <a:t>języka obcego nowożytnego mnoży się razy 0,2</a:t>
            </a:r>
          </a:p>
          <a:p>
            <a:pPr marL="0" indent="0">
              <a:buNone/>
            </a:pPr>
            <a:r>
              <a:rPr lang="pl-PL" sz="3600" dirty="0">
                <a:solidFill>
                  <a:srgbClr val="002060"/>
                </a:solidFill>
              </a:rPr>
              <a:t>2. Za świadectwo ukończenia szkoły 	podstawowej z wyróżnieniem 	przyznaje się 7 punktów. </a:t>
            </a:r>
          </a:p>
          <a:p>
            <a:pPr marL="0" indent="0">
              <a:buNone/>
            </a:pPr>
            <a:endParaRPr lang="pl-PL" sz="2000" dirty="0"/>
          </a:p>
          <a:p>
            <a:pPr marL="0" indent="0">
              <a:buNone/>
            </a:pPr>
            <a:endParaRPr lang="pl-PL" sz="2000" dirty="0"/>
          </a:p>
        </p:txBody>
      </p:sp>
      <p:pic>
        <p:nvPicPr>
          <p:cNvPr id="7" name="Obraz 6" descr="Obraz zawierający tekst, mapa&#10;&#10;Opis wygenerowany automatycznie">
            <a:extLst>
              <a:ext uri="{FF2B5EF4-FFF2-40B4-BE49-F238E27FC236}">
                <a16:creationId xmlns:a16="http://schemas.microsoft.com/office/drawing/2014/main" xmlns="" id="{70379B66-ECDE-43C5-B43F-A31335C886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13" r="33836" b="2"/>
          <a:stretch/>
        </p:blipFill>
        <p:spPr>
          <a:xfrm rot="20917549">
            <a:off x="8764172" y="2746206"/>
            <a:ext cx="1525998" cy="2039337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5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xmlns="" id="{D18FA5E8-0012-4078-B798-BD5B18FF37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41" r="3" b="2310"/>
          <a:stretch/>
        </p:blipFill>
        <p:spPr>
          <a:xfrm rot="662175">
            <a:off x="10376573" y="3896324"/>
            <a:ext cx="1525998" cy="2039337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4622498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128D459-46DA-4BEB-B630-8630AC079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Sposób przeliczania na punkty rekrutacyjne  wyników egzaminu ósmoklasisty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CA6297C3-9736-49F5-B85F-61F368DF07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1965812"/>
            <a:ext cx="9613861" cy="4138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3. Uzyskanie w zawodach wiedzy będących konkursem o zasięgu </a:t>
            </a:r>
            <a:r>
              <a:rPr lang="pl-PL" dirty="0" err="1"/>
              <a:t>ponadwojewódzkim</a:t>
            </a:r>
            <a:r>
              <a:rPr lang="pl-PL" dirty="0"/>
              <a:t> organizowanym przez kuratorów oświaty na podstawie zawartych porozumień:  </a:t>
            </a:r>
          </a:p>
          <a:p>
            <a:pPr marL="457200" indent="-457200">
              <a:buAutoNum type="alphaLcParenR"/>
            </a:pPr>
            <a:r>
              <a:rPr lang="pl-PL" dirty="0"/>
              <a:t>tytułu finalisty konkursu przedmiotowego - przyznaje się 10 punktów, </a:t>
            </a:r>
          </a:p>
          <a:p>
            <a:pPr marL="457200" indent="-457200">
              <a:buAutoNum type="alphaLcParenR"/>
            </a:pPr>
            <a:r>
              <a:rPr lang="pl-PL" dirty="0"/>
              <a:t>tytułu laureata konkursu tematycznego lub interdyscyplinarnego      - przyznaje się 7 punktów,</a:t>
            </a:r>
          </a:p>
          <a:p>
            <a:pPr marL="457200" indent="-457200">
              <a:buAutoNum type="alphaLcParenR"/>
            </a:pPr>
            <a:r>
              <a:rPr lang="pl-PL" dirty="0"/>
              <a:t>tytułu finalisty konkursu tematycznego lub interdyscyplinarnego      - przyznaje się 5 punktów. </a:t>
            </a:r>
          </a:p>
        </p:txBody>
      </p:sp>
    </p:spTree>
    <p:extLst>
      <p:ext uri="{BB962C8B-B14F-4D97-AF65-F5344CB8AC3E}">
        <p14:creationId xmlns:p14="http://schemas.microsoft.com/office/powerpoint/2010/main" xmlns="" val="22362511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F594CF4-56A8-4A2C-BDF5-DF7CEB66C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Sposób przeliczania na punkty rekrutacyjne  wyników egzaminu ósmoklasisty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5CDCD9B4-3E44-4F49-A2A8-B13C31908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4103684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pl-PL" sz="3200" dirty="0"/>
              <a:t>4. Uzyskanie w zawodach wiedzy będących konkursem o zasięgu wojewódzkim organizowanym przez kuratora oświaty: </a:t>
            </a:r>
          </a:p>
          <a:p>
            <a:pPr marL="0" indent="0">
              <a:buNone/>
            </a:pPr>
            <a:r>
              <a:rPr lang="pl-PL" sz="3200" dirty="0"/>
              <a:t> a) dwóch lub więcej tytułów finalisty konkursu przedmiotowego     - przyznaje się 10 punktów, </a:t>
            </a:r>
          </a:p>
          <a:p>
            <a:pPr marL="0" indent="0">
              <a:buNone/>
            </a:pPr>
            <a:r>
              <a:rPr lang="pl-PL" sz="3200" dirty="0"/>
              <a:t>b) dwóch lub więcej tytułów laureata konkursu tematycznego lub interdyscyplinarnego      - przyznaje się 7 punktów, </a:t>
            </a:r>
          </a:p>
          <a:p>
            <a:pPr marL="0" indent="0">
              <a:buNone/>
            </a:pPr>
            <a:r>
              <a:rPr lang="pl-PL" sz="3200" dirty="0"/>
              <a:t>c) dwóch lub więcej tytułów finalisty konkursu tematycznego lub interdyscyplinarnego       - przyznaje się 5 punktów, </a:t>
            </a:r>
          </a:p>
          <a:p>
            <a:pPr marL="0" indent="0">
              <a:buNone/>
            </a:pPr>
            <a:r>
              <a:rPr lang="pl-PL" sz="3200" dirty="0"/>
              <a:t>d) tytułu finalisty konkursu przedmiotowego - przyznaje się 7 punktów, </a:t>
            </a:r>
          </a:p>
          <a:p>
            <a:pPr marL="0" indent="0">
              <a:buNone/>
            </a:pPr>
            <a:r>
              <a:rPr lang="pl-PL" sz="3200" dirty="0"/>
              <a:t>e) tytułu laureata konkursu tematycznego lub interdyscyplinarnego      - przyznaje się 5 punktów, </a:t>
            </a:r>
          </a:p>
          <a:p>
            <a:pPr marL="0" indent="0">
              <a:buNone/>
            </a:pPr>
            <a:r>
              <a:rPr lang="pl-PL" sz="3200" dirty="0"/>
              <a:t>f) tytułu finalisty konkursu tematycznego lub interdyscyplinarnego      - przyznaje się 3 punkty.</a:t>
            </a:r>
          </a:p>
          <a:p>
            <a:pPr marL="0" indent="0">
              <a:buNone/>
            </a:pPr>
            <a:r>
              <a:rPr lang="pl-PL" sz="3200" dirty="0"/>
              <a:t>5. </a:t>
            </a:r>
            <a:r>
              <a:rPr lang="pl-PL" sz="3300" dirty="0"/>
              <a:t>Za osiągnięcia w zakresie aktywności społecznej, w tym na rzecz środowiska szkolnego, w szczególności w formie wolontariatu - dodaje się 3 punkty</a:t>
            </a:r>
          </a:p>
        </p:txBody>
      </p:sp>
    </p:spTree>
    <p:extLst>
      <p:ext uri="{BB962C8B-B14F-4D97-AF65-F5344CB8AC3E}">
        <p14:creationId xmlns:p14="http://schemas.microsoft.com/office/powerpoint/2010/main" xmlns="" val="1674052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6539A3C-3E1D-4117-912D-BF1A1EDB3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Szkoła branżowa I stopnia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3C285BE8-2615-42CE-A238-2E2417655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2"/>
            <a:ext cx="9613861" cy="37678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dirty="0"/>
              <a:t>ZAPEWNIAMY: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dirty="0"/>
              <a:t> naukę przedmiotów ogólnokształcących na terenie szkoły,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dirty="0"/>
              <a:t> praktyczną naukę zawodu u pracodawców na podstawie  umowy o pracę,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dirty="0"/>
              <a:t> teoretyczną naukę zawodu podczas kursów dokształcających  realizowaną we współpracy z </a:t>
            </a:r>
            <a:r>
              <a:rPr lang="pl-PL" dirty="0" err="1"/>
              <a:t>WODiDZ</a:t>
            </a:r>
            <a:r>
              <a:rPr lang="pl-PL" dirty="0"/>
              <a:t>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dirty="0"/>
              <a:t> przygotowanie i organizację egzaminów zawodowych,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dirty="0"/>
              <a:t> stałą współpracę z pracodawcami,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dirty="0"/>
              <a:t> kontynuację nauki w szkole branżowej II stopnia</a:t>
            </a:r>
          </a:p>
        </p:txBody>
      </p:sp>
    </p:spTree>
    <p:extLst>
      <p:ext uri="{BB962C8B-B14F-4D97-AF65-F5344CB8AC3E}">
        <p14:creationId xmlns:p14="http://schemas.microsoft.com/office/powerpoint/2010/main" xmlns="" val="8021503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D869765-753F-473B-AE6D-278D4C369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Kształcimy w zawodach: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xmlns="" id="{234F7C5E-4005-473E-B0A0-95FF732DE2D1}"/>
              </a:ext>
            </a:extLst>
          </p:cNvPr>
          <p:cNvSpPr/>
          <p:nvPr/>
        </p:nvSpPr>
        <p:spPr>
          <a:xfrm>
            <a:off x="680321" y="1443840"/>
            <a:ext cx="9444340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 </a:t>
            </a:r>
          </a:p>
          <a:p>
            <a:endParaRPr lang="pl-PL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800" dirty="0"/>
              <a:t>cukiernik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800" dirty="0"/>
              <a:t>cieśla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800" dirty="0"/>
              <a:t>elektromechanik pojazdów samochodowych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800" dirty="0"/>
              <a:t>elektryk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800" dirty="0"/>
              <a:t>elektromechanik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800" dirty="0"/>
              <a:t>fotograf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800" dirty="0"/>
              <a:t>fryzjer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800" dirty="0"/>
              <a:t> kucharz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800" dirty="0"/>
              <a:t>lakiernik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800" dirty="0"/>
              <a:t>mechanik pojazdów  samochodowych  </a:t>
            </a:r>
          </a:p>
        </p:txBody>
      </p:sp>
      <p:pic>
        <p:nvPicPr>
          <p:cNvPr id="5" name="Obraz 4" descr="Obraz zawierający ściana, wewnątrz, podłoże, osoba&#10;&#10;Opis wygenerowany automatycznie">
            <a:extLst>
              <a:ext uri="{FF2B5EF4-FFF2-40B4-BE49-F238E27FC236}">
                <a16:creationId xmlns:a16="http://schemas.microsoft.com/office/drawing/2014/main" xmlns="" id="{3B45E96A-F827-4517-B642-D7A486FE7F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06817" y="3668537"/>
            <a:ext cx="4204045" cy="2451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7832230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8FDA3D1-54C4-41F1-B8A4-A83CAD196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Kształcimy w zawodach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xmlns="" id="{324BF8DD-82DA-480C-BAC7-E66223CE19B5}"/>
              </a:ext>
            </a:extLst>
          </p:cNvPr>
          <p:cNvSpPr/>
          <p:nvPr/>
        </p:nvSpPr>
        <p:spPr>
          <a:xfrm>
            <a:off x="861391" y="2274838"/>
            <a:ext cx="1058848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800" dirty="0"/>
              <a:t>mechanik-operator pojazdów i maszyn  rolniczych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800" dirty="0"/>
              <a:t>monter sieci, instalacji urządzeń sanitarnych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800" dirty="0"/>
              <a:t>monter zabudowy i robót wykończeniowych w budownictwie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800" dirty="0"/>
              <a:t> murarz-tynkarz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800" dirty="0"/>
              <a:t>piekarz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800" dirty="0"/>
              <a:t>sprzedawca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800" dirty="0"/>
              <a:t>stolarz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800" dirty="0"/>
              <a:t>ślusarz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800" dirty="0"/>
              <a:t>wędliniarz </a:t>
            </a:r>
          </a:p>
        </p:txBody>
      </p:sp>
      <p:pic>
        <p:nvPicPr>
          <p:cNvPr id="5" name="Obraz 4" descr="Obraz zawierający osoba, wewnątrz, stół, żywność&#10;&#10;Opis wygenerowany automatycznie">
            <a:extLst>
              <a:ext uri="{FF2B5EF4-FFF2-40B4-BE49-F238E27FC236}">
                <a16:creationId xmlns:a16="http://schemas.microsoft.com/office/drawing/2014/main" xmlns="" id="{408402AA-51A0-49E9-B4E7-04EA91DDFC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08345" y="4161183"/>
            <a:ext cx="3078923" cy="2309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8958196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F582D36-86FC-4160-A623-F853CEBE1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Pracodawcy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72FC0906-47A0-411D-B980-8E0E0DCEE73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l-PL" dirty="0"/>
              <a:t>Kombinat Rolny Kietrz, ul. Zatorze 2 </a:t>
            </a:r>
          </a:p>
          <a:p>
            <a:r>
              <a:rPr lang="pl-PL" dirty="0"/>
              <a:t>Warsztat Stolarski „ALEX” – Wiesław </a:t>
            </a:r>
            <a:r>
              <a:rPr lang="pl-PL" dirty="0" err="1"/>
              <a:t>Gadżała</a:t>
            </a:r>
            <a:r>
              <a:rPr lang="pl-PL" dirty="0"/>
              <a:t>,  Kietrz ul. Zatorze 6 </a:t>
            </a:r>
          </a:p>
          <a:p>
            <a:r>
              <a:rPr lang="pl-PL" dirty="0"/>
              <a:t> P.U.P.H „PACH” – Piotr Pach, Kietrz ul. Żymierskiego 22 •</a:t>
            </a:r>
          </a:p>
          <a:p>
            <a:r>
              <a:rPr lang="pl-PL" dirty="0"/>
              <a:t>Firma Usługowo-Handlowa  „SAWART” – Stanisław Sawicki, Kietrz ul. Polna 1 </a:t>
            </a:r>
          </a:p>
          <a:p>
            <a:r>
              <a:rPr lang="pl-PL" dirty="0"/>
              <a:t>Usługi Remontowo-Budowlane Grzegorz Staśko, Kietrz ul. Górska 30 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6B6429D8-CF2A-4B1B-B761-AE8150B56E3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l-PL" dirty="0" err="1"/>
              <a:t>Handlo</a:t>
            </a:r>
            <a:r>
              <a:rPr lang="pl-PL" dirty="0"/>
              <a:t>-Trans – Ryszard Słysz, Kietrz ul. Raciborska 54  </a:t>
            </a:r>
          </a:p>
          <a:p>
            <a:r>
              <a:rPr lang="pl-PL" dirty="0"/>
              <a:t>„KALBOF” – Lesław Kuśnierz, Kietrz ul. Głubczycka 18  </a:t>
            </a:r>
          </a:p>
          <a:p>
            <a:r>
              <a:rPr lang="pl-PL" dirty="0"/>
              <a:t>Salon Fryzjerski „</a:t>
            </a:r>
            <a:r>
              <a:rPr lang="pl-PL" dirty="0" err="1"/>
              <a:t>Exellent</a:t>
            </a:r>
            <a:r>
              <a:rPr lang="pl-PL" dirty="0"/>
              <a:t>” – Halina </a:t>
            </a:r>
            <a:r>
              <a:rPr lang="pl-PL" dirty="0" err="1"/>
              <a:t>Kubiena</a:t>
            </a:r>
            <a:r>
              <a:rPr lang="pl-PL" dirty="0"/>
              <a:t>,  Kietrz ul. Głowackiego 7 </a:t>
            </a:r>
          </a:p>
          <a:p>
            <a:r>
              <a:rPr lang="pl-PL" dirty="0"/>
              <a:t>Salon Urody „SOYEZ BEAUTE” – Grzegorz Madera, Kietrz ul. Głubczycka 23 </a:t>
            </a:r>
          </a:p>
          <a:p>
            <a:r>
              <a:rPr lang="pl-PL" dirty="0"/>
              <a:t>Piekarnia „METRO-PLUS” – Dariusz Dąbkowski, Kietrz ul. Polna 1</a:t>
            </a:r>
          </a:p>
        </p:txBody>
      </p:sp>
    </p:spTree>
    <p:extLst>
      <p:ext uri="{BB962C8B-B14F-4D97-AF65-F5344CB8AC3E}">
        <p14:creationId xmlns:p14="http://schemas.microsoft.com/office/powerpoint/2010/main" xmlns="" val="33104307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0B6C7F3-2829-49DD-885B-32B18D59C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solidFill>
                  <a:prstClr val="white"/>
                </a:solidFill>
              </a:rPr>
              <a:t>Pracodawcy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901E041B-A166-43AF-8DB2-DEF763ACF68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l-PL" dirty="0"/>
              <a:t> „TOP-CAR” – Jacek Olejnik, Kietrz ul. Raciborska 133 </a:t>
            </a:r>
          </a:p>
          <a:p>
            <a:r>
              <a:rPr lang="pl-PL" dirty="0"/>
              <a:t>Centrum Budowlane Duda – Piotr Duda,  Kietrz ul. Długa 13 </a:t>
            </a:r>
          </a:p>
          <a:p>
            <a:r>
              <a:rPr lang="pl-PL" dirty="0"/>
              <a:t>Zakład  Rzeźniczo-Wędliniarski „Nasieniak”,  Kietrz ul. Głubczycka 27 </a:t>
            </a:r>
          </a:p>
          <a:p>
            <a:r>
              <a:rPr lang="pl-PL" dirty="0"/>
              <a:t>Cukiernia Elżbieta Węgrzyn, 48-130 Kietrz, ul. Matejki </a:t>
            </a:r>
            <a:r>
              <a:rPr lang="pl-PL" dirty="0" smtClean="0"/>
              <a:t>4</a:t>
            </a:r>
          </a:p>
          <a:p>
            <a:r>
              <a:rPr lang="pl-PL" dirty="0" err="1" smtClean="0"/>
              <a:t>P.H.U.Energo-Inwest</a:t>
            </a:r>
            <a:r>
              <a:rPr lang="pl-PL" dirty="0" smtClean="0"/>
              <a:t> Łukasz Golik, 48-130 Kietrz ul. Fabryczna 7</a:t>
            </a:r>
            <a:endParaRPr lang="pl-PL" dirty="0" smtClean="0"/>
          </a:p>
          <a:p>
            <a:endParaRPr lang="pl-PL" dirty="0" smtClean="0"/>
          </a:p>
          <a:p>
            <a:pPr>
              <a:buNone/>
            </a:pPr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C28E0706-AA7E-459D-A913-DFD8C9056BD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l-PL" dirty="0"/>
              <a:t> Anna i Grzegorz Pilch Agro-Eko,  48-130 Kietrz, ul. Raciborska 109 </a:t>
            </a:r>
          </a:p>
          <a:p>
            <a:r>
              <a:rPr lang="pl-PL" dirty="0"/>
              <a:t>Salon Fryzjersko-Kosmetyczny   „Finezja” Joanna Michniewicz,  48-130 Kietrz, ul. Wojska Polskiego </a:t>
            </a:r>
          </a:p>
          <a:p>
            <a:r>
              <a:rPr lang="pl-PL" dirty="0"/>
              <a:t>ELMET Aleksandra Lachowicz-</a:t>
            </a:r>
            <a:r>
              <a:rPr lang="pl-PL" dirty="0" err="1"/>
              <a:t>Koroblewska</a:t>
            </a:r>
            <a:r>
              <a:rPr lang="pl-PL" dirty="0"/>
              <a:t> 48-130 Kietrz, ul. Raciborska </a:t>
            </a:r>
            <a:r>
              <a:rPr lang="pl-PL" dirty="0" smtClean="0"/>
              <a:t>36</a:t>
            </a:r>
          </a:p>
          <a:p>
            <a:r>
              <a:rPr lang="pl-PL" dirty="0" smtClean="0"/>
              <a:t>B.H . </a:t>
            </a:r>
            <a:r>
              <a:rPr lang="pl-PL" b="1" smtClean="0"/>
              <a:t>Jabłoński</a:t>
            </a:r>
            <a:r>
              <a:rPr lang="pl-PL" smtClean="0"/>
              <a:t> , Zakład Przetwórstwa Mięsa, </a:t>
            </a:r>
            <a:r>
              <a:rPr lang="pl-PL" b="1" smtClean="0"/>
              <a:t>Czerwonków</a:t>
            </a:r>
            <a:r>
              <a:rPr lang="pl-PL" smtClean="0"/>
              <a:t> 9A, 48-120 Baborów -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8003688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6">
            <a:extLst>
              <a:ext uri="{FF2B5EF4-FFF2-40B4-BE49-F238E27FC236}">
                <a16:creationId xmlns:a16="http://schemas.microsoft.com/office/drawing/2014/main" xmlns="" id="{CAF43216-230D-4305-A1C8-B62D812B5A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47675"/>
            <a:ext cx="11237976" cy="5930265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FB260C95-F0B0-496D-8567-08DD6E3204F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43095" y="609600"/>
            <a:ext cx="5310673" cy="5604933"/>
          </a:xfrm>
          <a:prstGeom prst="rect">
            <a:avLst/>
          </a:prstGeom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xmlns="" id="{ABFE1D33-74D4-49A6-BE38-4E9E88ED96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5" name="Rectangle 10">
            <a:extLst>
              <a:ext uri="{FF2B5EF4-FFF2-40B4-BE49-F238E27FC236}">
                <a16:creationId xmlns:a16="http://schemas.microsoft.com/office/drawing/2014/main" xmlns="" id="{8B596859-88E8-4EB6-B800-82A45464784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22066451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905A9BAA-B344-45D2-838C-73856C4B15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390434AA-4632-440E-9AE7-411396A779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D462FD1E-E713-4FD4-8746-671C946723B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2" cstate="print">
              <a:alphaModFix amt="1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7" name="Symbol zastępczy zawartości 3">
            <a:extLst>
              <a:ext uri="{FF2B5EF4-FFF2-40B4-BE49-F238E27FC236}">
                <a16:creationId xmlns:a16="http://schemas.microsoft.com/office/drawing/2014/main" xmlns="" id="{84993AAF-5479-40FD-816F-36DD0D0EDC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269" r="111" b="-2"/>
          <a:stretch/>
        </p:blipFill>
        <p:spPr>
          <a:xfrm>
            <a:off x="4829499" y="174485"/>
            <a:ext cx="7170256" cy="650903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8A4CDE5-C7BC-41E1-8A4A-79E024CC09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C9B7970-C3DE-480A-9255-ECB5DE6AE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3679028" cy="1080938"/>
          </a:xfrm>
        </p:spPr>
        <p:txBody>
          <a:bodyPr>
            <a:normAutofit/>
          </a:bodyPr>
          <a:lstStyle/>
          <a:p>
            <a:r>
              <a:rPr lang="pl-PL" sz="3200"/>
              <a:t>ul. Kościuszki 14 – to dobry adres</a:t>
            </a:r>
            <a:endParaRPr lang="pl-PL" sz="32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25C7952-5703-489E-8DBD-F2EFAC8EEB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pic>
        <p:nvPicPr>
          <p:cNvPr id="15" name="Symbol zastępczy zawartości 14">
            <a:extLst>
              <a:ext uri="{FF2B5EF4-FFF2-40B4-BE49-F238E27FC236}">
                <a16:creationId xmlns:a16="http://schemas.microsoft.com/office/drawing/2014/main" xmlns="" id="{FEFD6FE5-F0E0-4EFA-9EFD-6FAD591E9C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367" y="2936630"/>
            <a:ext cx="4212041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477930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6">
            <a:extLst>
              <a:ext uri="{FF2B5EF4-FFF2-40B4-BE49-F238E27FC236}">
                <a16:creationId xmlns:a16="http://schemas.microsoft.com/office/drawing/2014/main" xmlns="" id="{46F162CF-573F-4639-AF5E-5FED4D67E5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34277" y="609600"/>
            <a:ext cx="9659904" cy="560493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76200" dist="63500" dir="5040000" algn="ctr" rotWithShape="0">
              <a:srgbClr val="000000">
                <a:alpha val="4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28030E37-0528-421B-AA2E-9C436864D09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33109" y="931333"/>
            <a:ext cx="4862236" cy="496146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xmlns="" id="{5DE918B2-3C9B-4C0E-9303-1C05C39F1E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5" name="Rectangle 10">
            <a:extLst>
              <a:ext uri="{FF2B5EF4-FFF2-40B4-BE49-F238E27FC236}">
                <a16:creationId xmlns:a16="http://schemas.microsoft.com/office/drawing/2014/main" xmlns="" id="{13D5C902-E4C0-4AFC-9EFC-3D1605AC5B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1017547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AF43216-230D-4305-A1C8-B62D812B5A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47675"/>
            <a:ext cx="11237976" cy="5930265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B9331874-267E-492E-B86E-BF8AF8CEB62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09291" y="609600"/>
            <a:ext cx="5778281" cy="56049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BFE1D33-74D4-49A6-BE38-4E9E88ED96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B596859-88E8-4EB6-B800-82A45464784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68701" y="515330"/>
            <a:ext cx="6010228" cy="5604933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68701" y="609600"/>
            <a:ext cx="6091863" cy="560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730808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>
            <a:extLst>
              <a:ext uri="{FF2B5EF4-FFF2-40B4-BE49-F238E27FC236}">
                <a16:creationId xmlns:a16="http://schemas.microsoft.com/office/drawing/2014/main" xmlns="" id="{355C2497-A31D-411B-B7CC-5CB04199A41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34277" y="609600"/>
            <a:ext cx="9659904" cy="5604933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76200" dist="63500" dir="5040000" algn="ctr" rotWithShape="0">
              <a:srgbClr val="000000">
                <a:alpha val="4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0E468A8C-022D-4827-9ED5-02D4C90636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7347" b="33958"/>
          <a:stretch/>
        </p:blipFill>
        <p:spPr>
          <a:xfrm>
            <a:off x="956009" y="931333"/>
            <a:ext cx="9016437" cy="496146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xmlns="" id="{1702A4D1-2C2E-40B4-9C63-D31CDB407F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7C4A954-C4D8-4B3C-8268-C93B77D49D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986214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5D54C186-C684-49F8-A279-E286959C8A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093" r="-2" b="13622"/>
          <a:stretch/>
        </p:blipFill>
        <p:spPr>
          <a:xfrm>
            <a:off x="4493436" y="243"/>
            <a:ext cx="7698564" cy="3346705"/>
          </a:xfrm>
          <a:custGeom>
            <a:avLst/>
            <a:gdLst>
              <a:gd name="connsiteX0" fmla="*/ 1549963 w 7698564"/>
              <a:gd name="connsiteY0" fmla="*/ 0 h 3346705"/>
              <a:gd name="connsiteX1" fmla="*/ 1555540 w 7698564"/>
              <a:gd name="connsiteY1" fmla="*/ 0 h 3346705"/>
              <a:gd name="connsiteX2" fmla="*/ 2621768 w 7698564"/>
              <a:gd name="connsiteY2" fmla="*/ 0 h 3346705"/>
              <a:gd name="connsiteX3" fmla="*/ 6451640 w 7698564"/>
              <a:gd name="connsiteY3" fmla="*/ 0 h 3346705"/>
              <a:gd name="connsiteX4" fmla="*/ 6451640 w 7698564"/>
              <a:gd name="connsiteY4" fmla="*/ 479 h 3346705"/>
              <a:gd name="connsiteX5" fmla="*/ 7698564 w 7698564"/>
              <a:gd name="connsiteY5" fmla="*/ 479 h 3346705"/>
              <a:gd name="connsiteX6" fmla="*/ 7698564 w 7698564"/>
              <a:gd name="connsiteY6" fmla="*/ 3346705 h 3346705"/>
              <a:gd name="connsiteX7" fmla="*/ 0 w 7698564"/>
              <a:gd name="connsiteY7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xmlns="" id="{1F235386-48C4-4E0C-B08A-420023042A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250" r="-2" b="41623"/>
          <a:stretch/>
        </p:blipFill>
        <p:spPr>
          <a:xfrm>
            <a:off x="20" y="10"/>
            <a:ext cx="5859777" cy="3346695"/>
          </a:xfrm>
          <a:custGeom>
            <a:avLst/>
            <a:gdLst>
              <a:gd name="connsiteX0" fmla="*/ 0 w 5859797"/>
              <a:gd name="connsiteY0" fmla="*/ 0 h 3346705"/>
              <a:gd name="connsiteX1" fmla="*/ 5859797 w 5859797"/>
              <a:gd name="connsiteY1" fmla="*/ 0 h 3346705"/>
              <a:gd name="connsiteX2" fmla="*/ 4309834 w 5859797"/>
              <a:gd name="connsiteY2" fmla="*/ 3346705 h 3346705"/>
              <a:gd name="connsiteX3" fmla="*/ 4304257 w 5859797"/>
              <a:gd name="connsiteY3" fmla="*/ 3346705 h 3346705"/>
              <a:gd name="connsiteX4" fmla="*/ 3238029 w 5859797"/>
              <a:gd name="connsiteY4" fmla="*/ 3346705 h 3346705"/>
              <a:gd name="connsiteX5" fmla="*/ 0 w 5859797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AD68938F-1D06-4451-AC56-DD990FE74B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462" b="36288"/>
          <a:stretch/>
        </p:blipFill>
        <p:spPr>
          <a:xfrm>
            <a:off x="6350089" y="3511295"/>
            <a:ext cx="5841911" cy="3346705"/>
          </a:xfrm>
          <a:custGeom>
            <a:avLst/>
            <a:gdLst>
              <a:gd name="connsiteX0" fmla="*/ 1549963 w 5841911"/>
              <a:gd name="connsiteY0" fmla="*/ 0 h 3346705"/>
              <a:gd name="connsiteX1" fmla="*/ 1555540 w 5841911"/>
              <a:gd name="connsiteY1" fmla="*/ 0 h 3346705"/>
              <a:gd name="connsiteX2" fmla="*/ 2621768 w 5841911"/>
              <a:gd name="connsiteY2" fmla="*/ 0 h 3346705"/>
              <a:gd name="connsiteX3" fmla="*/ 5841911 w 5841911"/>
              <a:gd name="connsiteY3" fmla="*/ 0 h 3346705"/>
              <a:gd name="connsiteX4" fmla="*/ 5841911 w 5841911"/>
              <a:gd name="connsiteY4" fmla="*/ 3346705 h 3346705"/>
              <a:gd name="connsiteX5" fmla="*/ 0 w 5841911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4A914C98-E8A5-453B-866B-D1E8524ADF2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34" r="-2" b="-2"/>
          <a:stretch/>
        </p:blipFill>
        <p:spPr>
          <a:xfrm>
            <a:off x="20" y="3511295"/>
            <a:ext cx="7698544" cy="3346705"/>
          </a:xfrm>
          <a:custGeom>
            <a:avLst/>
            <a:gdLst>
              <a:gd name="connsiteX0" fmla="*/ 0 w 7698564"/>
              <a:gd name="connsiteY0" fmla="*/ 0 h 3346705"/>
              <a:gd name="connsiteX1" fmla="*/ 7698564 w 7698564"/>
              <a:gd name="connsiteY1" fmla="*/ 0 h 3346705"/>
              <a:gd name="connsiteX2" fmla="*/ 6148601 w 7698564"/>
              <a:gd name="connsiteY2" fmla="*/ 3346705 h 3346705"/>
              <a:gd name="connsiteX3" fmla="*/ 6143024 w 7698564"/>
              <a:gd name="connsiteY3" fmla="*/ 3346705 h 3346705"/>
              <a:gd name="connsiteX4" fmla="*/ 5076796 w 7698564"/>
              <a:gd name="connsiteY4" fmla="*/ 3346705 h 3346705"/>
              <a:gd name="connsiteX5" fmla="*/ 1246924 w 7698564"/>
              <a:gd name="connsiteY5" fmla="*/ 3346705 h 3346705"/>
              <a:gd name="connsiteX6" fmla="*/ 1246924 w 7698564"/>
              <a:gd name="connsiteY6" fmla="*/ 3346226 h 3346705"/>
              <a:gd name="connsiteX7" fmla="*/ 0 w 7698564"/>
              <a:gd name="connsiteY7" fmla="*/ 3346226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xmlns="" val="30965185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E641BE7-E53D-4EDB-86DC-A76FE7EB68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 cstate="print">
            <a:alphaModFix am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76FB576-CA80-4A46-AE21-57CB59E087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8ACDD95-D489-4928-ADC4-C261BEDEB5D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001B4CE-DF79-4F9D-8ED5-A8AF7FC7A4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6D1B22DD-9D42-447D-8986-CBC33EF250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E51C2258-F230-47FE-825B-F52CB53087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80A22A3E-E50F-4433-BACC-C5ECE7400F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EEC51DAD-4714-40CD-9168-2EBE7F8270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2" cstate="print">
              <a:alphaModFix amt="1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58DB5BC9-7FB7-4DE0-BA79-39BC8F7303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0" y="4557357"/>
            <a:ext cx="8129873" cy="1660332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D889152-7025-4F9C-9F53-B557C8E9E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908" y="4710483"/>
            <a:ext cx="7284680" cy="940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400" dirty="0" err="1"/>
              <a:t>Obiekty</a:t>
            </a:r>
            <a:r>
              <a:rPr lang="en-US" sz="4400" dirty="0"/>
              <a:t> </a:t>
            </a:r>
            <a:r>
              <a:rPr lang="en-US" sz="4400" dirty="0" err="1"/>
              <a:t>sportowe</a:t>
            </a:r>
            <a:r>
              <a:rPr lang="en-US" sz="4400" dirty="0"/>
              <a:t> w </a:t>
            </a:r>
            <a:r>
              <a:rPr lang="en-US" sz="4400" dirty="0" err="1"/>
              <a:t>szkole</a:t>
            </a:r>
            <a:endParaRPr lang="en-US" sz="4400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24EADC50-2AB4-41B5-AB50-6C3163846BD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347" r="13684" b="2"/>
          <a:stretch/>
        </p:blipFill>
        <p:spPr>
          <a:xfrm>
            <a:off x="1413632" y="640078"/>
            <a:ext cx="3270387" cy="3609141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4" name="Symbol zastępczy obrazu 5">
            <a:extLst>
              <a:ext uri="{FF2B5EF4-FFF2-40B4-BE49-F238E27FC236}">
                <a16:creationId xmlns:a16="http://schemas.microsoft.com/office/drawing/2014/main" xmlns="" id="{6A492A63-9FED-403E-886C-14688BACA50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522" r="19509" b="2"/>
          <a:stretch/>
        </p:blipFill>
        <p:spPr>
          <a:xfrm>
            <a:off x="4848897" y="640078"/>
            <a:ext cx="3270387" cy="3609141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3" name="Symbol zastępczy zawartości 3">
            <a:extLst>
              <a:ext uri="{FF2B5EF4-FFF2-40B4-BE49-F238E27FC236}">
                <a16:creationId xmlns:a16="http://schemas.microsoft.com/office/drawing/2014/main" xmlns="" id="{95D5C8B5-6D5C-48FC-B28A-1B1E9499D4F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110" r="30921" b="2"/>
          <a:stretch/>
        </p:blipFill>
        <p:spPr>
          <a:xfrm>
            <a:off x="8284162" y="640078"/>
            <a:ext cx="3270387" cy="3609141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37CF0883-AA96-4F29-91B6-E890535571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273503" y="4557357"/>
            <a:ext cx="3925907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D9B797FF-D9BE-4A45-92AA-9E9EF1D1F5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586" y="6210130"/>
            <a:ext cx="8119287" cy="27594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29F78ADC-521A-4320-A903-A6944039F2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284159" y="6210130"/>
            <a:ext cx="3918428" cy="27594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2895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E641BE7-E53D-4EDB-86DC-A76FE7EB68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 cstate="print">
            <a:alphaModFix am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76FB576-CA80-4A46-AE21-57CB59E087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8ACDD95-D489-4928-ADC4-C261BEDEB5D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001B4CE-DF79-4F9D-8ED5-A8AF7FC7A4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6D1B22DD-9D42-447D-8986-CBC33EF250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E51C2258-F230-47FE-825B-F52CB53087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80A22A3E-E50F-4433-BACC-C5ECE7400F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EEC51DAD-4714-40CD-9168-2EBE7F8270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2" cstate="print">
              <a:alphaModFix amt="1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58DB5BC9-7FB7-4DE0-BA79-39BC8F7303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0" y="4557357"/>
            <a:ext cx="8129873" cy="1660332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B96BCD2-5949-49FF-A747-68B05D371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908" y="4710483"/>
            <a:ext cx="7284680" cy="940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3000"/>
              <a:t>Obiekty sportowe do naszej dyspozycji</a:t>
            </a:r>
          </a:p>
        </p:txBody>
      </p:sp>
      <p:pic>
        <p:nvPicPr>
          <p:cNvPr id="4" name="Symbol zastępczy obrazu 4">
            <a:extLst>
              <a:ext uri="{FF2B5EF4-FFF2-40B4-BE49-F238E27FC236}">
                <a16:creationId xmlns:a16="http://schemas.microsoft.com/office/drawing/2014/main" xmlns="" id="{11120E07-470F-4558-B815-9401F6737DF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833" r="24646" b="3"/>
          <a:stretch/>
        </p:blipFill>
        <p:spPr>
          <a:xfrm>
            <a:off x="1413632" y="640078"/>
            <a:ext cx="3270387" cy="3609141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D7E52C8F-6506-4BF2-8978-CDD9F64E5A5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084" r="20953" b="-4"/>
          <a:stretch/>
        </p:blipFill>
        <p:spPr>
          <a:xfrm>
            <a:off x="4848897" y="640078"/>
            <a:ext cx="3270387" cy="3609141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3" name="Symbol zastępczy obrazu 4">
            <a:extLst>
              <a:ext uri="{FF2B5EF4-FFF2-40B4-BE49-F238E27FC236}">
                <a16:creationId xmlns:a16="http://schemas.microsoft.com/office/drawing/2014/main" xmlns="" id="{E1CAA484-208D-4F19-A34C-B839BB082AA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799" r="32607" b="2"/>
          <a:stretch/>
        </p:blipFill>
        <p:spPr>
          <a:xfrm>
            <a:off x="8284162" y="640078"/>
            <a:ext cx="3270387" cy="3609141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37CF0883-AA96-4F29-91B6-E890535571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273503" y="4557357"/>
            <a:ext cx="3925907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D9B797FF-D9BE-4A45-92AA-9E9EF1D1F5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586" y="6210130"/>
            <a:ext cx="8119287" cy="27594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29F78ADC-521A-4320-A903-A6944039F2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284159" y="6210130"/>
            <a:ext cx="3918428" cy="27594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392296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0942FCB7-D1B7-4F20-8B70-9735A08EB9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 cstate="print">
            <a:alphaModFix am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6E82EE6F-2374-4443-8A3F-F342A1FEE3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978818C7-5520-4AA4-B8C8-1E29137E3A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EE2923D5-2453-48AE-84D0-4F20C28174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87B2F32A-3C1B-4881-BDC9-094804BD26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1D721582-402F-43B1-A43B-4505B535A3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48" name="Rectangle 47">
              <a:extLst>
                <a:ext uri="{FF2B5EF4-FFF2-40B4-BE49-F238E27FC236}">
                  <a16:creationId xmlns:a16="http://schemas.microsoft.com/office/drawing/2014/main" xmlns="" id="{0C2DE4CC-4376-4F9A-B6A2-79935DCEC0E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xmlns="" id="{F2EC74D9-9B0F-466A-9D79-F5EC47F3AE8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2" cstate="print">
              <a:alphaModFix amt="1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90E4E9BB-A585-46FF-B2FA-B0C2C9DF7B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4688333"/>
            <a:ext cx="6400800" cy="185701"/>
          </a:xfrm>
          <a:prstGeom prst="rect">
            <a:avLst/>
          </a:prstGeom>
        </p:spPr>
      </p:pic>
      <p:sp>
        <p:nvSpPr>
          <p:cNvPr id="65" name="Rectangle 52">
            <a:extLst>
              <a:ext uri="{FF2B5EF4-FFF2-40B4-BE49-F238E27FC236}">
                <a16:creationId xmlns:a16="http://schemas.microsoft.com/office/drawing/2014/main" xmlns="" id="{7EA1288A-B96F-4C55-9047-23465F2E69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2162908"/>
            <a:ext cx="6411743" cy="253218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B3AE6EE-1F91-4BFD-B5C5-A7D2CDA72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2403231"/>
            <a:ext cx="5192940" cy="2133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 dirty="0" err="1"/>
              <a:t>Pracownie</a:t>
            </a:r>
            <a:r>
              <a:rPr lang="en-US" sz="5400" dirty="0"/>
              <a:t> </a:t>
            </a:r>
            <a:r>
              <a:rPr lang="en-US" sz="5400" dirty="0" err="1"/>
              <a:t>szkolne</a:t>
            </a:r>
            <a:endParaRPr lang="en-US" sz="5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DB22B1C-F83B-4E85-8598-50777D34CB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663" r="22239" b="-1"/>
          <a:stretch/>
        </p:blipFill>
        <p:spPr bwMode="auto">
          <a:xfrm>
            <a:off x="288819" y="3701916"/>
            <a:ext cx="2707654" cy="3018621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ADC4B24C-28FC-4FE8-8192-9E89F60AE24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391" r="27599" b="4"/>
          <a:stretch/>
        </p:blipFill>
        <p:spPr>
          <a:xfrm>
            <a:off x="1609326" y="222479"/>
            <a:ext cx="2295817" cy="2879964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sp>
        <p:nvSpPr>
          <p:cNvPr id="66" name="Rectangle 54">
            <a:extLst>
              <a:ext uri="{FF2B5EF4-FFF2-40B4-BE49-F238E27FC236}">
                <a16:creationId xmlns:a16="http://schemas.microsoft.com/office/drawing/2014/main" xmlns="" id="{51DCD7B7-8304-45B8-A13D-62C1976429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879359" y="2937725"/>
            <a:ext cx="1672560" cy="10365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E4550082-C433-4AC8-980B-FC961080F55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326" r="6777" b="1"/>
          <a:stretch/>
        </p:blipFill>
        <p:spPr>
          <a:xfrm>
            <a:off x="7133579" y="4089615"/>
            <a:ext cx="3763634" cy="2630922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42" name="Obraz 41">
            <a:extLst>
              <a:ext uri="{FF2B5EF4-FFF2-40B4-BE49-F238E27FC236}">
                <a16:creationId xmlns:a16="http://schemas.microsoft.com/office/drawing/2014/main" xmlns="" id="{494C2697-57E6-40B9-B3B6-9FCF559A9C0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r="12810"/>
          <a:stretch/>
        </p:blipFill>
        <p:spPr>
          <a:xfrm>
            <a:off x="5932009" y="-194353"/>
            <a:ext cx="5941899" cy="383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59106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E641BE7-E53D-4EDB-86DC-A76FE7EB68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 cstate="print">
            <a:alphaModFix am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76FB576-CA80-4A46-AE21-57CB59E087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8ACDD95-D489-4928-ADC4-C261BEDEB5D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001B4CE-DF79-4F9D-8ED5-A8AF7FC7A4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6D1B22DD-9D42-447D-8986-CBC33EF250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E51C2258-F230-47FE-825B-F52CB53087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80A22A3E-E50F-4433-BACC-C5ECE7400F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EEC51DAD-4714-40CD-9168-2EBE7F8270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2" cstate="print">
              <a:alphaModFix amt="1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58DB5BC9-7FB7-4DE0-BA79-39BC8F7303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0" y="4557357"/>
            <a:ext cx="8129873" cy="1660332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C7C1E05-53C3-491D-976F-AF4A15657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908" y="4710483"/>
            <a:ext cx="7284680" cy="940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400"/>
              <a:t>Miejsca wspólnych spotkań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495F7FC0-F3EC-4F5F-B7BD-7EB695FDB09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285" r="25746" b="2"/>
          <a:stretch/>
        </p:blipFill>
        <p:spPr>
          <a:xfrm>
            <a:off x="1413632" y="640078"/>
            <a:ext cx="3270387" cy="3609141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3D293DED-8641-46DE-AD06-6E4EDE2B074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378" r="29120" b="-1"/>
          <a:stretch/>
        </p:blipFill>
        <p:spPr>
          <a:xfrm>
            <a:off x="4848897" y="640078"/>
            <a:ext cx="3270387" cy="3609141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D86D01D2-C3ED-4A5D-AD99-72981262F7B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l="23356" r="15932"/>
          <a:stretch/>
        </p:blipFill>
        <p:spPr>
          <a:xfrm>
            <a:off x="8284162" y="640078"/>
            <a:ext cx="3270387" cy="3609141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37CF0883-AA96-4F29-91B6-E890535571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273503" y="4557357"/>
            <a:ext cx="3925907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D9B797FF-D9BE-4A45-92AA-9E9EF1D1F5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586" y="6210130"/>
            <a:ext cx="8119287" cy="27594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29F78ADC-521A-4320-A903-A6944039F2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284159" y="6210130"/>
            <a:ext cx="3918428" cy="27594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280685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1B0790A-B1CD-4E1E-82D5-EA1036C57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Technika dla nauki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xmlns="" id="{456C3266-E576-4A40-A9C6-FBE4D81FC526}"/>
              </a:ext>
            </a:extLst>
          </p:cNvPr>
          <p:cNvSpPr/>
          <p:nvPr/>
        </p:nvSpPr>
        <p:spPr>
          <a:xfrm>
            <a:off x="1219200" y="1620189"/>
            <a:ext cx="9074982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dirty="0">
              <a:solidFill>
                <a:schemeClr val="bg1"/>
              </a:solidFill>
            </a:endParaRPr>
          </a:p>
          <a:p>
            <a:endParaRPr lang="pl-PL" dirty="0">
              <a:solidFill>
                <a:schemeClr val="bg1"/>
              </a:solidFill>
            </a:endParaRPr>
          </a:p>
          <a:p>
            <a:endParaRPr lang="pl-PL" dirty="0">
              <a:solidFill>
                <a:schemeClr val="bg1"/>
              </a:solidFill>
            </a:endParaRPr>
          </a:p>
          <a:p>
            <a:endParaRPr lang="pl-PL" dirty="0">
              <a:solidFill>
                <a:schemeClr val="bg1"/>
              </a:solidFill>
            </a:endParaRPr>
          </a:p>
          <a:p>
            <a:r>
              <a:rPr lang="pl-PL" sz="2800" dirty="0">
                <a:solidFill>
                  <a:schemeClr val="bg1"/>
                </a:solidFill>
              </a:rPr>
              <a:t>13 tablic interaktywnych (zintegrowanych z rzutnikami i nagłośnieniem)</a:t>
            </a:r>
          </a:p>
          <a:p>
            <a:r>
              <a:rPr lang="pl-PL" sz="2800" dirty="0">
                <a:solidFill>
                  <a:schemeClr val="bg1"/>
                </a:solidFill>
              </a:rPr>
              <a:t>10 rzutników ( zainstalowanych na stałe w pracowniach lub mobilnych)</a:t>
            </a:r>
          </a:p>
          <a:p>
            <a:r>
              <a:rPr lang="pl-PL" sz="2800" dirty="0">
                <a:solidFill>
                  <a:schemeClr val="bg1"/>
                </a:solidFill>
              </a:rPr>
              <a:t>4 </a:t>
            </a:r>
            <a:r>
              <a:rPr lang="pl-PL" sz="2800" dirty="0" err="1">
                <a:solidFill>
                  <a:schemeClr val="bg1"/>
                </a:solidFill>
              </a:rPr>
              <a:t>wizualizery</a:t>
            </a:r>
            <a:endParaRPr lang="pl-PL" sz="2800" dirty="0">
              <a:solidFill>
                <a:schemeClr val="bg1"/>
              </a:solidFill>
            </a:endParaRPr>
          </a:p>
          <a:p>
            <a:r>
              <a:rPr lang="pl-PL" sz="2800" dirty="0">
                <a:solidFill>
                  <a:schemeClr val="bg1"/>
                </a:solidFill>
              </a:rPr>
              <a:t>Sieć wifi</a:t>
            </a:r>
          </a:p>
          <a:p>
            <a:r>
              <a:rPr lang="pl-PL" sz="2800" dirty="0">
                <a:solidFill>
                  <a:schemeClr val="bg1"/>
                </a:solidFill>
              </a:rPr>
              <a:t>Dziennik elektroniczny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CB0333FC-C3AF-4617-A645-0703F8A47C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65773" y="4498196"/>
            <a:ext cx="3675822" cy="2205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149756034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991</Words>
  <Application>Microsoft Office PowerPoint</Application>
  <PresentationFormat>Niestandardowy</PresentationFormat>
  <Paragraphs>305</Paragraphs>
  <Slides>32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32</vt:i4>
      </vt:variant>
    </vt:vector>
  </HeadingPairs>
  <TitlesOfParts>
    <vt:vector size="33" baseType="lpstr">
      <vt:lpstr>Berlin</vt:lpstr>
      <vt:lpstr>Liceum Ogólnokształcące  im. Cypriana Kamila Norwida  w Kietrzu</vt:lpstr>
      <vt:lpstr>Nasz patron</vt:lpstr>
      <vt:lpstr>ul. Kościuszki 14 – to dobry adres</vt:lpstr>
      <vt:lpstr>Slajd 4</vt:lpstr>
      <vt:lpstr>Obiekty sportowe w szkole</vt:lpstr>
      <vt:lpstr>Obiekty sportowe do naszej dyspozycji</vt:lpstr>
      <vt:lpstr>Pracownie szkolne</vt:lpstr>
      <vt:lpstr>Miejsca wspólnych spotkań</vt:lpstr>
      <vt:lpstr>Technika dla nauki</vt:lpstr>
      <vt:lpstr>Ramówka  – czyli „przepis” na cztery lata w liceum</vt:lpstr>
      <vt:lpstr>Ramówka  – czyli „przepis” na cztery lata w liceum</vt:lpstr>
      <vt:lpstr>Ramówka  – czyli „przepis” na cztery lata w liceum</vt:lpstr>
      <vt:lpstr>Ramówka  – czyli „przepis” na cztery lata w liceum</vt:lpstr>
      <vt:lpstr>Ramówka  – czyli „przepis” na cztery lata w liceum</vt:lpstr>
      <vt:lpstr>Ramówka – czyli „przepis” na cztery lata w liceum</vt:lpstr>
      <vt:lpstr>Zajęcia dodatkowe</vt:lpstr>
      <vt:lpstr>Rozszerzenia</vt:lpstr>
      <vt:lpstr>Rozszerzenia  propozycje na rok szkolny 2019/2020 -2023/2024</vt:lpstr>
      <vt:lpstr>Nowość od roku szkolnego 2020/2021 !</vt:lpstr>
      <vt:lpstr>Nie tylko nauką człowiek żyje...</vt:lpstr>
      <vt:lpstr>Sposób przeliczania na punkty rekrutacyjne  wyników egzaminu ósmoklasisty</vt:lpstr>
      <vt:lpstr>Sposób przeliczania na punkty rekrutacyjne  wyników egzaminu ósmoklasisty</vt:lpstr>
      <vt:lpstr>Sposób przeliczania na punkty rekrutacyjne  wyników egzaminu ósmoklasisty</vt:lpstr>
      <vt:lpstr>Szkoła branżowa I stopnia</vt:lpstr>
      <vt:lpstr>Kształcimy w zawodach:</vt:lpstr>
      <vt:lpstr>Kształcimy w zawodach</vt:lpstr>
      <vt:lpstr>Pracodawcy</vt:lpstr>
      <vt:lpstr>Pracodawcy</vt:lpstr>
      <vt:lpstr>Slajd 29</vt:lpstr>
      <vt:lpstr>Slajd 30</vt:lpstr>
      <vt:lpstr>Slajd 31</vt:lpstr>
      <vt:lpstr>Slajd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Liceum Ogólnokształcące  im. Cypriana Kamila Norwida  w Kietrzu</dc:title>
  <dc:creator>Maciej Wierzchowiec</dc:creator>
  <cp:lastModifiedBy>Anna Ludwikowska</cp:lastModifiedBy>
  <cp:revision>10</cp:revision>
  <dcterms:created xsi:type="dcterms:W3CDTF">2019-03-25T20:34:13Z</dcterms:created>
  <dcterms:modified xsi:type="dcterms:W3CDTF">2020-05-05T16:19:44Z</dcterms:modified>
</cp:coreProperties>
</file>